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648" r:id="rId1"/>
  </p:sldMasterIdLst>
  <p:notesMasterIdLst>
    <p:notesMasterId r:id="rId17"/>
  </p:notesMasterIdLst>
  <p:sldIdLst>
    <p:sldId id="256" r:id="rId2"/>
    <p:sldId id="257" r:id="rId3"/>
    <p:sldId id="258" r:id="rId4"/>
    <p:sldId id="259" r:id="rId5"/>
    <p:sldId id="260" r:id="rId6"/>
    <p:sldId id="266" r:id="rId7"/>
    <p:sldId id="267" r:id="rId8"/>
    <p:sldId id="268" r:id="rId9"/>
    <p:sldId id="261" r:id="rId10"/>
    <p:sldId id="262" r:id="rId11"/>
    <p:sldId id="263" r:id="rId12"/>
    <p:sldId id="264" r:id="rId13"/>
    <p:sldId id="265" r:id="rId14"/>
    <p:sldId id="269"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等深淺樣式 2 - 輔色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85" d="100"/>
          <a:sy n="85" d="100"/>
        </p:scale>
        <p:origin x="59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HK"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E3D84D-3788-4D8F-B67B-489CB5445AEE}" type="datetimeFigureOut">
              <a:rPr lang="zh-HK" altLang="en-US" smtClean="0"/>
              <a:t>19/9/2025</a:t>
            </a:fld>
            <a:endParaRPr lang="zh-HK"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HK"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HK" altLang="en-US"/>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HK"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DC767E-EA94-4CD3-BF4C-948A579B93D1}" type="slidenum">
              <a:rPr lang="zh-HK" altLang="en-US" smtClean="0"/>
              <a:t>‹#›</a:t>
            </a:fld>
            <a:endParaRPr lang="zh-HK" altLang="en-US"/>
          </a:p>
        </p:txBody>
      </p:sp>
    </p:spTree>
    <p:extLst>
      <p:ext uri="{BB962C8B-B14F-4D97-AF65-F5344CB8AC3E}">
        <p14:creationId xmlns:p14="http://schemas.microsoft.com/office/powerpoint/2010/main" val="35324103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標題投影片">
    <p:spTree>
      <p:nvGrpSpPr>
        <p:cNvPr id="1" name=""/>
        <p:cNvGrpSpPr/>
        <p:nvPr/>
      </p:nvGrpSpPr>
      <p:grpSpPr>
        <a:xfrm>
          <a:off x="0" y="0"/>
          <a:ext cx="0" cy="0"/>
          <a:chOff x="0" y="0"/>
          <a:chExt cx="0" cy="0"/>
        </a:xfrm>
      </p:grpSpPr>
      <p:sp>
        <p:nvSpPr>
          <p:cNvPr id="2" name="Title 1"/>
          <p:cNvSpPr>
            <a:spLocks noGrp="1"/>
          </p:cNvSpPr>
          <p:nvPr>
            <p:ph type="ctrTitle"/>
          </p:nvPr>
        </p:nvSpPr>
        <p:spPr>
          <a:xfrm>
            <a:off x="2493105" y="802298"/>
            <a:ext cx="8561747" cy="2541431"/>
          </a:xfrm>
        </p:spPr>
        <p:txBody>
          <a:bodyPr bIns="0" anchor="b">
            <a:normAutofit/>
          </a:bodyPr>
          <a:lstStyle>
            <a:lvl1pPr algn="l">
              <a:defRPr sz="6600"/>
            </a:lvl1pPr>
          </a:lstStyle>
          <a:p>
            <a:r>
              <a:rPr lang="zh-TW" altLang="en-US"/>
              <a:t>按一下以編輯母片標題樣式</a:t>
            </a:r>
            <a:endParaRPr lang="en-US" dirty="0"/>
          </a:p>
        </p:txBody>
      </p:sp>
      <p:sp>
        <p:nvSpPr>
          <p:cNvPr id="3" name="Subtitle 2"/>
          <p:cNvSpPr>
            <a:spLocks noGrp="1"/>
          </p:cNvSpPr>
          <p:nvPr>
            <p:ph type="subTitle" idx="1"/>
          </p:nvPr>
        </p:nvSpPr>
        <p:spPr>
          <a:xfrm>
            <a:off x="2493106" y="3531204"/>
            <a:ext cx="8561746"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63A9ED86-41FD-4C91-9DA1-FF1D17DC9AAB}" type="datetime1">
              <a:rPr lang="en-US" altLang="zh-HK" smtClean="0"/>
              <a:t>9/19/2025</a:t>
            </a:fld>
            <a:endParaRPr lang="en-US" dirty="0"/>
          </a:p>
        </p:txBody>
      </p:sp>
      <p:sp>
        <p:nvSpPr>
          <p:cNvPr id="5" name="Footer Placeholder 4"/>
          <p:cNvSpPr>
            <a:spLocks noGrp="1"/>
          </p:cNvSpPr>
          <p:nvPr>
            <p:ph type="ftr" sz="quarter" idx="11"/>
          </p:nvPr>
        </p:nvSpPr>
        <p:spPr>
          <a:xfrm>
            <a:off x="2493105" y="329307"/>
            <a:ext cx="4897310" cy="309201"/>
          </a:xfrm>
        </p:spPr>
        <p:txBody>
          <a:bodyPr/>
          <a:lstStyle/>
          <a:p>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6D22F896-40B5-4ADD-8801-0D06FADFA095}" type="slidenum">
              <a:rPr lang="en-US" dirty="0"/>
              <a:t>‹#›</a:t>
            </a:fld>
            <a:endParaRPr lang="en-US" dirty="0"/>
          </a:p>
        </p:txBody>
      </p:sp>
      <p:cxnSp>
        <p:nvCxnSpPr>
          <p:cNvPr id="8" name="Straight Connector 7"/>
          <p:cNvCxnSpPr/>
          <p:nvPr/>
        </p:nvCxnSpPr>
        <p:spPr>
          <a:xfrm>
            <a:off x="2334637" y="798973"/>
            <a:ext cx="0" cy="2544756"/>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標題及直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62C36063-3BFC-4D14-9762-A54A6D9C3762}" type="datetime1">
              <a:rPr lang="en-US" altLang="zh-HK" smtClean="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直排標題及文字">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883863"/>
            <a:ext cx="1615742" cy="4574999"/>
          </a:xfrm>
        </p:spPr>
        <p:txBody>
          <a:bodyPr vert="eaVert"/>
          <a:lstStyle>
            <a:lvl1pPr algn="l">
              <a:defRPr/>
            </a:lvl1pPr>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1534694" y="883863"/>
            <a:ext cx="7738807" cy="457499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03EB2FFB-53ED-4952-9814-6DEFE258A457}" type="datetime1">
              <a:rPr lang="en-US" altLang="zh-HK" smtClean="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flipH="1">
            <a:off x="9439111" y="719272"/>
            <a:ext cx="1615742" cy="0"/>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標題及內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ncho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D827DAF2-8029-48C9-ABA3-C0F0570E130C}" type="datetime1">
              <a:rPr lang="en-US" altLang="zh-HK" smtClean="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章節標題">
    <p:spTree>
      <p:nvGrpSpPr>
        <p:cNvPr id="1" name=""/>
        <p:cNvGrpSpPr/>
        <p:nvPr/>
      </p:nvGrpSpPr>
      <p:grpSpPr>
        <a:xfrm>
          <a:off x="0" y="0"/>
          <a:ext cx="0" cy="0"/>
          <a:chOff x="0" y="0"/>
          <a:chExt cx="0" cy="0"/>
        </a:xfrm>
      </p:grpSpPr>
      <p:sp>
        <p:nvSpPr>
          <p:cNvPr id="2" name="Title 1"/>
          <p:cNvSpPr>
            <a:spLocks noGrp="1"/>
          </p:cNvSpPr>
          <p:nvPr>
            <p:ph type="title"/>
          </p:nvPr>
        </p:nvSpPr>
        <p:spPr>
          <a:xfrm>
            <a:off x="1534813" y="1756130"/>
            <a:ext cx="8562580" cy="1887950"/>
          </a:xfrm>
        </p:spPr>
        <p:txBody>
          <a:bodyPr anchor="b">
            <a:normAutofit/>
          </a:bodyPr>
          <a:lstStyle>
            <a:lvl1pPr algn="l">
              <a:defRPr sz="3600"/>
            </a:lvl1pPr>
          </a:lstStyle>
          <a:p>
            <a:r>
              <a:rPr lang="zh-TW" altLang="en-US"/>
              <a:t>按一下以編輯母片標題樣式</a:t>
            </a:r>
            <a:endParaRPr lang="en-US" dirty="0"/>
          </a:p>
        </p:txBody>
      </p:sp>
      <p:sp>
        <p:nvSpPr>
          <p:cNvPr id="3" name="Text Placeholder 2"/>
          <p:cNvSpPr>
            <a:spLocks noGrp="1"/>
          </p:cNvSpPr>
          <p:nvPr>
            <p:ph type="body" idx="1"/>
          </p:nvPr>
        </p:nvSpPr>
        <p:spPr>
          <a:xfrm>
            <a:off x="1534695" y="3806195"/>
            <a:ext cx="8549990"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ED0634D-099E-4454-918C-185EFFEE9573}" type="datetime1">
              <a:rPr lang="en-US" altLang="zh-HK" smtClean="0"/>
              <a:t>9/19/2025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8" name="Straight Connector 7"/>
          <p:cNvCxnSpPr/>
          <p:nvPr/>
        </p:nvCxnSpPr>
        <p:spPr>
          <a:xfrm>
            <a:off x="1371687" y="798973"/>
            <a:ext cx="0" cy="284510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兩個內容">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889"/>
            <a:ext cx="9520157" cy="1059305"/>
          </a:xfrm>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1534695" y="2010878"/>
            <a:ext cx="4608576" cy="343814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454793" y="2017343"/>
            <a:ext cx="4604130" cy="3441520"/>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96357215-BEA3-42EF-9D81-F2972B4A3153}" type="datetime1">
              <a:rPr lang="en-US" altLang="zh-HK" smtClean="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534695" y="804163"/>
            <a:ext cx="9520157" cy="1056319"/>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1534695" y="2019549"/>
            <a:ext cx="4608576"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1534695" y="2824269"/>
            <a:ext cx="4608576" cy="2644457"/>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454791" y="2023003"/>
            <a:ext cx="4608576"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454792" y="2821491"/>
            <a:ext cx="4608576" cy="2637371"/>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C740295D-C9C1-4178-A474-1D08E396EF39}" type="datetime1">
              <a:rPr lang="en-US" altLang="zh-HK" smtClean="0"/>
              <a:t>9/19/2025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11" name="Straight Connector 10"/>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只有標題">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F57CE369-D7AA-42A8-BD9B-2A5C1124E921}" type="datetime1">
              <a:rPr lang="en-US" altLang="zh-HK" smtClean="0"/>
              <a:t>9/19/2025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7" name="Straight Connector 6"/>
          <p:cNvCxnSpPr/>
          <p:nvPr/>
        </p:nvCxnSpPr>
        <p:spPr>
          <a:xfrm>
            <a:off x="1371687" y="798973"/>
            <a:ext cx="0" cy="1067168"/>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0D5FF92-4DDD-409E-B84E-7EA57E183E40}" type="datetime1">
              <a:rPr lang="en-US" altLang="zh-HK" smtClean="0"/>
              <a:t>9/19/2025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含標題的內容">
    <p:spTree>
      <p:nvGrpSpPr>
        <p:cNvPr id="1" name=""/>
        <p:cNvGrpSpPr/>
        <p:nvPr/>
      </p:nvGrpSpPr>
      <p:grpSpPr>
        <a:xfrm>
          <a:off x="0" y="0"/>
          <a:ext cx="0" cy="0"/>
          <a:chOff x="0" y="0"/>
          <a:chExt cx="0" cy="0"/>
        </a:xfrm>
      </p:grpSpPr>
      <p:sp>
        <p:nvSpPr>
          <p:cNvPr id="2" name="Title 1"/>
          <p:cNvSpPr>
            <a:spLocks noGrp="1"/>
          </p:cNvSpPr>
          <p:nvPr>
            <p:ph type="title"/>
          </p:nvPr>
        </p:nvSpPr>
        <p:spPr>
          <a:xfrm>
            <a:off x="1534642" y="798973"/>
            <a:ext cx="3183128" cy="2247117"/>
          </a:xfrm>
        </p:spPr>
        <p:txBody>
          <a:bodyPr anchor="b">
            <a:normAutofit/>
          </a:bodyPr>
          <a:lstStyle>
            <a:lvl1pPr algn="l">
              <a:defRPr sz="2400"/>
            </a:lvl1pPr>
          </a:lstStyle>
          <a:p>
            <a:r>
              <a:rPr lang="zh-TW" altLang="en-US"/>
              <a:t>按一下以編輯母片標題樣式</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1534695" y="3205491"/>
            <a:ext cx="3184989"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CB2263CC-ED28-49FC-B4D2-1CA516280D56}" type="datetime1">
              <a:rPr lang="en-US" altLang="zh-HK" smtClean="0"/>
              <a:t>9/19/2025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9" name="Straight Connector 8"/>
          <p:cNvCxnSpPr/>
          <p:nvPr/>
        </p:nvCxnSpPr>
        <p:spPr>
          <a:xfrm>
            <a:off x="1371687" y="798973"/>
            <a:ext cx="0" cy="2247117"/>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含標題的圖片">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a:xfrm>
              <a:off x="7477387" y="482170"/>
              <a:ext cx="4074533" cy="5149101"/>
            </a:xfrm>
            <a:prstGeom prst="rect">
              <a:avLst/>
            </a:prstGeom>
            <a:gradFill>
              <a:gsLst>
                <a:gs pos="0">
                  <a:schemeClr val="bg2">
                    <a:lumMod val="10000"/>
                  </a:schemeClr>
                </a:gs>
                <a:gs pos="100000">
                  <a:schemeClr val="bg2">
                    <a:lumMod val="10000"/>
                  </a:schemeClr>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prstMaterial="matte">
              <a:bevelT w="133350" h="50800" prst="divot"/>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535694" y="1129513"/>
            <a:ext cx="5447840" cy="1830584"/>
          </a:xfrm>
        </p:spPr>
        <p:txBody>
          <a:bodyPr anchor="b">
            <a:normAutofit/>
          </a:bodyPr>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1534695" y="3145992"/>
            <a:ext cx="5440037"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en-US"/>
              <a:t>編輯母片文字樣式</a:t>
            </a:r>
          </a:p>
        </p:txBody>
      </p:sp>
      <p:sp>
        <p:nvSpPr>
          <p:cNvPr id="5" name="Date Placeholder 4"/>
          <p:cNvSpPr>
            <a:spLocks noGrp="1"/>
          </p:cNvSpPr>
          <p:nvPr>
            <p:ph type="dt" sz="half" idx="10"/>
          </p:nvPr>
        </p:nvSpPr>
        <p:spPr>
          <a:xfrm>
            <a:off x="1534695" y="5469856"/>
            <a:ext cx="5440038" cy="320123"/>
          </a:xfrm>
        </p:spPr>
        <p:txBody>
          <a:bodyPr/>
          <a:lstStyle>
            <a:lvl1pPr algn="l">
              <a:defRPr/>
            </a:lvl1pPr>
          </a:lstStyle>
          <a:p>
            <a:fld id="{A839C616-D106-4ED7-9CA0-1E8BFA9C509E}" type="datetime1">
              <a:rPr lang="en-US" altLang="zh-HK" smtClean="0"/>
              <a:t>9/19/2025</a:t>
            </a:fld>
            <a:endParaRPr lang="en-US" dirty="0"/>
          </a:p>
        </p:txBody>
      </p:sp>
      <p:sp>
        <p:nvSpPr>
          <p:cNvPr id="6" name="Footer Placeholder 5"/>
          <p:cNvSpPr>
            <a:spLocks noGrp="1"/>
          </p:cNvSpPr>
          <p:nvPr>
            <p:ph type="ftr" sz="quarter" idx="11"/>
          </p:nvPr>
        </p:nvSpPr>
        <p:spPr>
          <a:xfrm>
            <a:off x="1534910" y="318640"/>
            <a:ext cx="5453475" cy="320931"/>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4" name="Straight Connector 13"/>
          <p:cNvCxnSpPr/>
          <p:nvPr/>
        </p:nvCxnSpPr>
        <p:spPr>
          <a:xfrm>
            <a:off x="1371687" y="798973"/>
            <a:ext cx="0" cy="2161124"/>
          </a:xfrm>
          <a:prstGeom prst="line">
            <a:avLst/>
          </a:prstGeom>
          <a:ln w="38100" cmpd="sng">
            <a:solidFill>
              <a:schemeClr val="accent1"/>
            </a:solidFill>
            <a:prstDash val="solid"/>
            <a:tailEnd type="none"/>
          </a:ln>
        </p:spPr>
        <p:style>
          <a:lnRef idx="3">
            <a:schemeClr val="accent1"/>
          </a:lnRef>
          <a:fillRef idx="0">
            <a:schemeClr val="accent1"/>
          </a:fillRef>
          <a:effectRef idx="2">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9" name="Rectangle 8"/>
          <p:cNvSpPr/>
          <p:nvPr/>
        </p:nvSpPr>
        <p:spPr>
          <a:xfrm>
            <a:off x="0" y="2015732"/>
            <a:ext cx="12192000" cy="4118829"/>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3"/>
          <a:srcRect t="2769" b="-2769"/>
          <a:stretch/>
        </p:blipFill>
        <p:spPr>
          <a:xfrm>
            <a:off x="0" y="6135624"/>
            <a:ext cx="12192000" cy="742950"/>
          </a:xfrm>
          <a:prstGeom prst="rect">
            <a:avLst/>
          </a:prstGeom>
        </p:spPr>
      </p:pic>
      <p:sp>
        <p:nvSpPr>
          <p:cNvPr id="2" name="Title Placeholder 1"/>
          <p:cNvSpPr>
            <a:spLocks noGrp="1"/>
          </p:cNvSpPr>
          <p:nvPr>
            <p:ph type="title"/>
          </p:nvPr>
        </p:nvSpPr>
        <p:spPr>
          <a:xfrm>
            <a:off x="1534696" y="804519"/>
            <a:ext cx="9520158" cy="1049235"/>
          </a:xfrm>
          <a:prstGeom prst="rect">
            <a:avLst/>
          </a:prstGeom>
        </p:spPr>
        <p:txBody>
          <a:bodyPr vert="horz" lIns="91440" tIns="45720" rIns="91440" bIns="45720" rtlCol="0" anchor="b">
            <a:normAutofit/>
          </a:bodyPr>
          <a:lstStyle/>
          <a:p>
            <a:r>
              <a:rPr lang="zh-TW" altLang="en-US"/>
              <a:t>按一下以編輯母片標題樣式</a:t>
            </a:r>
            <a:endParaRPr lang="en-US" dirty="0"/>
          </a:p>
        </p:txBody>
      </p:sp>
      <p:sp>
        <p:nvSpPr>
          <p:cNvPr id="3" name="Text Placeholder 2"/>
          <p:cNvSpPr>
            <a:spLocks noGrp="1"/>
          </p:cNvSpPr>
          <p:nvPr>
            <p:ph type="body" idx="1"/>
          </p:nvPr>
        </p:nvSpPr>
        <p:spPr>
          <a:xfrm>
            <a:off x="1534696" y="2015732"/>
            <a:ext cx="9520158" cy="3450613"/>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F8980A58-3D80-4B13-A8C8-AFF796E3173C}" type="datetime1">
              <a:rPr lang="en-US" altLang="zh-HK" smtClean="0"/>
              <a:t>9/19/2025</a:t>
            </a:fld>
            <a:endParaRPr lang="en-US" dirty="0"/>
          </a:p>
        </p:txBody>
      </p:sp>
      <p:sp>
        <p:nvSpPr>
          <p:cNvPr id="5" name="Footer Placeholder 4"/>
          <p:cNvSpPr>
            <a:spLocks noGrp="1"/>
          </p:cNvSpPr>
          <p:nvPr>
            <p:ph type="ftr" sz="quarter" idx="3"/>
          </p:nvPr>
        </p:nvSpPr>
        <p:spPr>
          <a:xfrm>
            <a:off x="1534695" y="329307"/>
            <a:ext cx="5855719" cy="30920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6D22F896-40B5-4ADD-8801-0D06FADFA095}" type="slidenum">
              <a:rPr lang="en-US" dirty="0"/>
              <a:pPr/>
              <a:t>‹#›</a:t>
            </a:fld>
            <a:endParaRPr lang="en-US" dirty="0"/>
          </a:p>
        </p:txBody>
      </p:sp>
      <p:cxnSp>
        <p:nvCxnSpPr>
          <p:cNvPr id="12" name="Straight Connector 11"/>
          <p:cNvCxnSpPr/>
          <p:nvPr/>
        </p:nvCxnSpPr>
        <p:spPr>
          <a:xfrm>
            <a:off x="0" y="6141705"/>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3200" b="0" i="0" kern="1200" cap="none">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sciencedirect.com/topics/earth-and-planetary-sciences/indigenous-knowledge" TargetMode="External"/><Relationship Id="rId2" Type="http://schemas.openxmlformats.org/officeDocument/2006/relationships/hyperlink" Target="https://www.sciencedirect.com/referencework/9780080449104/international-encyclopedia-of-human-geography"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hyperlink" Target="https://repository.upenn.edu/cgi/viewcontent.cgi?article=1172&amp;context=anthro_papers" TargetMode="Externa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youtube.com/watch?v=2mCtpebc_Pg" TargetMode="External"/><Relationship Id="rId7" Type="http://schemas.openxmlformats.org/officeDocument/2006/relationships/image" Target="../media/image8.png"/><Relationship Id="rId2" Type="http://schemas.openxmlformats.org/officeDocument/2006/relationships/hyperlink" Target="https://www.youtube.com/watch?v=kRac1qVrD8k" TargetMode="External"/><Relationship Id="rId1" Type="http://schemas.openxmlformats.org/officeDocument/2006/relationships/slideLayout" Target="../slideLayouts/slideLayout2.xml"/><Relationship Id="rId6" Type="http://schemas.openxmlformats.org/officeDocument/2006/relationships/hyperlink" Target="https://www.youtube.com/watch?v=xlGnve1cjOY" TargetMode="External"/><Relationship Id="rId5" Type="http://schemas.openxmlformats.org/officeDocument/2006/relationships/hyperlink" Target="https://www.youtube.com/watch?v=WBze1WHZtSM" TargetMode="External"/><Relationship Id="rId4" Type="http://schemas.openxmlformats.org/officeDocument/2006/relationships/hyperlink" Target="https://www.youtube.com/watch?v=c-PwEnC-Rj8" TargetMode="External"/></Relationships>
</file>

<file path=ppt/slides/_rels/slide14.xml.rels><?xml version="1.0" encoding="UTF-8" standalone="yes"?>
<Relationships xmlns="http://schemas.openxmlformats.org/package/2006/relationships"><Relationship Id="rId2" Type="http://schemas.openxmlformats.org/officeDocument/2006/relationships/hyperlink" Target="https://www.whitehouse.gov/ostp/news-updates/2022/12/02/what-is-indigenous-knowledge-and-why-does-it-matter-integrating-ancestral-wisdom-and-approaches-into-federal-decision-making/#:~:text=As%20the%20Guidance%20details%2C%20Indigenous,cultural%20and%20natural%20resources%20through" TargetMode="Externa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hyperlink" Target="https://www.unb.ca/fredericton/arts/departments/cams/undergrad/ccs.html"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https://www.academia.edu/28690359/Contemporary_Comparative_Cultural_Studies_Theory_Contexts_and_Trends"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youtube.com/watch?v=gQEzfkFvTWg"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hyperlink" Target="https://www.youtube.com/watch?v=mhxnkehHscQ"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hyperlink" Target="https://www.youtube.com/watch?v=kRac1qVrD8k"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youtube.com/watch?v=JWsbsjJzxl0" TargetMode="Externa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www.youtube.com/watch?v=QSNJv98BvfQ"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hyperlink" Target="https://en.unesco.org/links"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CF099DDB-A27C-409F-A9EE-879D56AA8E6C}"/>
              </a:ext>
            </a:extLst>
          </p:cNvPr>
          <p:cNvSpPr>
            <a:spLocks noGrp="1"/>
          </p:cNvSpPr>
          <p:nvPr>
            <p:ph type="ctrTitle"/>
          </p:nvPr>
        </p:nvSpPr>
        <p:spPr/>
        <p:txBody>
          <a:bodyPr>
            <a:noAutofit/>
          </a:bodyPr>
          <a:lstStyle/>
          <a:p>
            <a:r>
              <a:rPr lang="en-US" altLang="zh-HK" sz="3200" b="1" dirty="0"/>
              <a:t>Comparative Cultural Analysis of China and Britain – Selected Genres of Popular Music, Film, Television and Print Media</a:t>
            </a:r>
            <a:br>
              <a:rPr lang="en-US" altLang="zh-HK" sz="3200" b="1" dirty="0"/>
            </a:br>
            <a:r>
              <a:rPr lang="en-US" altLang="zh-HK" sz="3200" b="1" dirty="0"/>
              <a:t>Discussion on Globalization and Westernization </a:t>
            </a:r>
            <a:endParaRPr lang="zh-HK" altLang="en-US" sz="3200" b="1" dirty="0"/>
          </a:p>
        </p:txBody>
      </p:sp>
      <p:sp>
        <p:nvSpPr>
          <p:cNvPr id="3" name="副標題 2">
            <a:extLst>
              <a:ext uri="{FF2B5EF4-FFF2-40B4-BE49-F238E27FC236}">
                <a16:creationId xmlns:a16="http://schemas.microsoft.com/office/drawing/2014/main" id="{8CEB522D-5421-4E90-B831-7763070D18FC}"/>
              </a:ext>
            </a:extLst>
          </p:cNvPr>
          <p:cNvSpPr>
            <a:spLocks noGrp="1"/>
          </p:cNvSpPr>
          <p:nvPr>
            <p:ph type="subTitle" idx="1"/>
          </p:nvPr>
        </p:nvSpPr>
        <p:spPr/>
        <p:txBody>
          <a:bodyPr/>
          <a:lstStyle/>
          <a:p>
            <a:r>
              <a:rPr lang="en-US" altLang="zh-HK" dirty="0"/>
              <a:t>GEL504 - Prepared by Piers Kuan, Week 5</a:t>
            </a:r>
            <a:endParaRPr lang="zh-HK" altLang="en-US" dirty="0"/>
          </a:p>
          <a:p>
            <a:endParaRPr lang="zh-HK" altLang="en-US" dirty="0"/>
          </a:p>
        </p:txBody>
      </p:sp>
    </p:spTree>
    <p:extLst>
      <p:ext uri="{BB962C8B-B14F-4D97-AF65-F5344CB8AC3E}">
        <p14:creationId xmlns:p14="http://schemas.microsoft.com/office/powerpoint/2010/main" val="3601325017"/>
      </p:ext>
    </p:extLst>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47E9507-0D8B-487D-B004-669C5435FC5B}"/>
              </a:ext>
            </a:extLst>
          </p:cNvPr>
          <p:cNvSpPr>
            <a:spLocks noGrp="1"/>
          </p:cNvSpPr>
          <p:nvPr>
            <p:ph type="title"/>
          </p:nvPr>
        </p:nvSpPr>
        <p:spPr>
          <a:xfrm>
            <a:off x="1534696" y="804519"/>
            <a:ext cx="10022566" cy="694343"/>
          </a:xfrm>
        </p:spPr>
        <p:txBody>
          <a:bodyPr>
            <a:noAutofit/>
          </a:bodyPr>
          <a:lstStyle/>
          <a:p>
            <a:r>
              <a:rPr lang="en-US" altLang="zh-HK" sz="3600" b="1" dirty="0"/>
              <a:t>The Indigenous Knowledge by J. Mistry (2009)</a:t>
            </a:r>
            <a:endParaRPr lang="zh-HK" altLang="en-US" sz="3600" b="1" dirty="0"/>
          </a:p>
        </p:txBody>
      </p:sp>
      <p:sp>
        <p:nvSpPr>
          <p:cNvPr id="3" name="內容版面配置區 2">
            <a:extLst>
              <a:ext uri="{FF2B5EF4-FFF2-40B4-BE49-F238E27FC236}">
                <a16:creationId xmlns:a16="http://schemas.microsoft.com/office/drawing/2014/main" id="{5C4AF391-145D-4884-BB0B-E77013D7D5AD}"/>
              </a:ext>
            </a:extLst>
          </p:cNvPr>
          <p:cNvSpPr>
            <a:spLocks noGrp="1"/>
          </p:cNvSpPr>
          <p:nvPr>
            <p:ph idx="1"/>
          </p:nvPr>
        </p:nvSpPr>
        <p:spPr>
          <a:xfrm>
            <a:off x="1534696" y="1621410"/>
            <a:ext cx="9520158" cy="4432071"/>
          </a:xfrm>
        </p:spPr>
        <p:txBody>
          <a:bodyPr>
            <a:normAutofit fontScale="85000" lnSpcReduction="10000"/>
          </a:bodyPr>
          <a:lstStyle/>
          <a:p>
            <a:pPr algn="just"/>
            <a:r>
              <a:rPr lang="en-US" altLang="zh-HK" i="1" dirty="0"/>
              <a:t>J. Mistry, in </a:t>
            </a:r>
            <a:r>
              <a:rPr lang="en-US" altLang="zh-HK" i="1" dirty="0">
                <a:hlinkClick r:id="rId2"/>
              </a:rPr>
              <a:t>International Encyclopedia of Human Geography</a:t>
            </a:r>
            <a:r>
              <a:rPr lang="en-US" altLang="zh-HK" i="1" dirty="0"/>
              <a:t>, 2009</a:t>
            </a:r>
          </a:p>
          <a:p>
            <a:pPr algn="just"/>
            <a:r>
              <a:rPr lang="en-US" altLang="zh-HK" i="1" dirty="0"/>
              <a:t>Indigenous knowledge is defined as knowledge which is spatially and/or culturally context specific, collective, holistic, and adaptive. </a:t>
            </a:r>
          </a:p>
          <a:p>
            <a:pPr algn="just"/>
            <a:r>
              <a:rPr lang="en-US" altLang="zh-HK" i="1" dirty="0"/>
              <a:t>Although it was previously largely ignored in the fields of development and conservation, indigenous knowledge is currently living a revival and its incorporation into development projects is seen as essential. </a:t>
            </a:r>
          </a:p>
          <a:p>
            <a:pPr algn="just"/>
            <a:r>
              <a:rPr lang="en-US" altLang="zh-HK" i="1" dirty="0"/>
              <a:t>However, there are many issues surrounding the recording of indigenous knowledge and its transference to other localities and contexts. </a:t>
            </a:r>
          </a:p>
          <a:p>
            <a:pPr algn="just"/>
            <a:r>
              <a:rPr lang="en-US" altLang="zh-HK" i="1" dirty="0"/>
              <a:t>There are debates on the extent to which indigenous knowledge is useful and to whom, outside the situation within which it was constructed. </a:t>
            </a:r>
          </a:p>
          <a:p>
            <a:pPr algn="just"/>
            <a:r>
              <a:rPr lang="en-US" altLang="zh-HK" i="1" dirty="0"/>
              <a:t>Although it is widely recognized that many lessons could be learnt from indigenous knowledge systems, there is little protection for indigenous knowledge within international law and as such it is vulnerable to abuse and disownment.</a:t>
            </a:r>
          </a:p>
          <a:p>
            <a:endParaRPr lang="zh-HK" altLang="en-US" dirty="0"/>
          </a:p>
        </p:txBody>
      </p:sp>
      <p:sp>
        <p:nvSpPr>
          <p:cNvPr id="4" name="投影片編號版面配置區 3">
            <a:extLst>
              <a:ext uri="{FF2B5EF4-FFF2-40B4-BE49-F238E27FC236}">
                <a16:creationId xmlns:a16="http://schemas.microsoft.com/office/drawing/2014/main" id="{5ABD264A-C830-4C78-9066-C2ED3B6BA17B}"/>
              </a:ext>
            </a:extLst>
          </p:cNvPr>
          <p:cNvSpPr>
            <a:spLocks noGrp="1"/>
          </p:cNvSpPr>
          <p:nvPr>
            <p:ph type="sldNum" sz="quarter" idx="12"/>
          </p:nvPr>
        </p:nvSpPr>
        <p:spPr/>
        <p:txBody>
          <a:bodyPr/>
          <a:lstStyle/>
          <a:p>
            <a:fld id="{6D22F896-40B5-4ADD-8801-0D06FADFA095}" type="slidenum">
              <a:rPr lang="en-US" smtClean="0"/>
              <a:t>10</a:t>
            </a:fld>
            <a:endParaRPr lang="en-US" dirty="0"/>
          </a:p>
        </p:txBody>
      </p:sp>
      <p:sp>
        <p:nvSpPr>
          <p:cNvPr id="5" name="矩形 4">
            <a:extLst>
              <a:ext uri="{FF2B5EF4-FFF2-40B4-BE49-F238E27FC236}">
                <a16:creationId xmlns:a16="http://schemas.microsoft.com/office/drawing/2014/main" id="{F9E1DD8E-BEB3-461D-AD50-1AF7A2DE4E05}"/>
              </a:ext>
            </a:extLst>
          </p:cNvPr>
          <p:cNvSpPr/>
          <p:nvPr/>
        </p:nvSpPr>
        <p:spPr>
          <a:xfrm>
            <a:off x="1652832" y="6343644"/>
            <a:ext cx="10022565" cy="369332"/>
          </a:xfrm>
          <a:prstGeom prst="rect">
            <a:avLst/>
          </a:prstGeom>
        </p:spPr>
        <p:txBody>
          <a:bodyPr wrap="square">
            <a:spAutoFit/>
          </a:bodyPr>
          <a:lstStyle/>
          <a:p>
            <a:r>
              <a:rPr lang="en-US" altLang="zh-HK" dirty="0">
                <a:hlinkClick r:id="rId3"/>
              </a:rPr>
              <a:t>https://www.sciencedirect.com/topics/earth-and-planetary-sciences/indigenous-knowledge</a:t>
            </a:r>
            <a:r>
              <a:rPr lang="en-US" altLang="zh-HK" dirty="0"/>
              <a:t> </a:t>
            </a:r>
            <a:endParaRPr lang="zh-HK" altLang="en-US" dirty="0"/>
          </a:p>
        </p:txBody>
      </p:sp>
    </p:spTree>
    <p:extLst>
      <p:ext uri="{BB962C8B-B14F-4D97-AF65-F5344CB8AC3E}">
        <p14:creationId xmlns:p14="http://schemas.microsoft.com/office/powerpoint/2010/main" val="78748216"/>
      </p:ext>
    </p:extLst>
  </p:cSld>
  <p:clrMapOvr>
    <a:masterClrMapping/>
  </p:clrMapOvr>
  <p:transition spd="slow">
    <p:randomBar dir="vert"/>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57D783D-5C5E-41E1-B598-1287CCD2CC53}"/>
              </a:ext>
            </a:extLst>
          </p:cNvPr>
          <p:cNvSpPr>
            <a:spLocks noGrp="1"/>
          </p:cNvSpPr>
          <p:nvPr>
            <p:ph type="title"/>
          </p:nvPr>
        </p:nvSpPr>
        <p:spPr>
          <a:xfrm>
            <a:off x="1534696" y="804519"/>
            <a:ext cx="10258236" cy="675489"/>
          </a:xfrm>
        </p:spPr>
        <p:txBody>
          <a:bodyPr/>
          <a:lstStyle/>
          <a:p>
            <a:r>
              <a:rPr lang="en-US" altLang="zh-HK" b="1" dirty="0"/>
              <a:t>Indigenous Knowledge and Traditional Knowledge</a:t>
            </a:r>
            <a:endParaRPr lang="zh-HK" altLang="en-US" b="1" dirty="0"/>
          </a:p>
        </p:txBody>
      </p:sp>
      <p:sp>
        <p:nvSpPr>
          <p:cNvPr id="3" name="內容版面配置區 2">
            <a:extLst>
              <a:ext uri="{FF2B5EF4-FFF2-40B4-BE49-F238E27FC236}">
                <a16:creationId xmlns:a16="http://schemas.microsoft.com/office/drawing/2014/main" id="{47EE667A-0736-4C69-A7CA-0DA572F323A0}"/>
              </a:ext>
            </a:extLst>
          </p:cNvPr>
          <p:cNvSpPr>
            <a:spLocks noGrp="1"/>
          </p:cNvSpPr>
          <p:nvPr>
            <p:ph idx="1"/>
          </p:nvPr>
        </p:nvSpPr>
        <p:spPr>
          <a:xfrm>
            <a:off x="1432874" y="1611984"/>
            <a:ext cx="10614582" cy="4441497"/>
          </a:xfrm>
        </p:spPr>
        <p:txBody>
          <a:bodyPr>
            <a:normAutofit fontScale="77500" lnSpcReduction="20000"/>
          </a:bodyPr>
          <a:lstStyle/>
          <a:p>
            <a:r>
              <a:rPr lang="en-US" altLang="zh-HK" dirty="0"/>
              <a:t>Over time, Indigenous peoples around the world have preserved distinctive understandings, rooted in cultural experience, that guide relations among human, non-human, and other-than human beings in specific ecosystems. </a:t>
            </a:r>
          </a:p>
          <a:p>
            <a:r>
              <a:rPr lang="en-US" altLang="zh-HK" dirty="0"/>
              <a:t>These understandings and relations constitute a system broadly identified as Indigenous knowledge, also called traditional knowledge or aboriginal knowledge. </a:t>
            </a:r>
          </a:p>
          <a:p>
            <a:r>
              <a:rPr lang="en-US" altLang="zh-HK" dirty="0"/>
              <a:t>Archaeologists conducting excavations in Indigenous locales may uncover physical evidence of Indigenous knowledge (e.g. artifacts, landscape modifications, ritual markers, stone carvings, faunal remains), but the meaning of this evidence may not be obvious to non-Indigenous or non-local investigators. </a:t>
            </a:r>
          </a:p>
          <a:p>
            <a:r>
              <a:rPr lang="en-US" altLang="zh-HK" dirty="0"/>
              <a:t>Researchers can gain information and insight by consulting Indigenous traditions; these localized knowledges contain crucial information that can explain and contextualize scientific data. </a:t>
            </a:r>
          </a:p>
          <a:p>
            <a:r>
              <a:rPr lang="en-US" altLang="zh-HK" dirty="0"/>
              <a:t>Archaeologists should, however, strive to avoid interference with esoteric knowledges, sacred sites, ritual landscapes, and cultural property. </a:t>
            </a:r>
          </a:p>
          <a:p>
            <a:r>
              <a:rPr lang="en-US" altLang="zh-HK" dirty="0"/>
              <a:t>Research consultation with local Indigenous knowledge-bearers is recommended as a means to ensure ethical practice and avoid unnecessary harm to sensitive sites and practices. </a:t>
            </a:r>
            <a:endParaRPr lang="zh-HK" altLang="en-US" dirty="0"/>
          </a:p>
        </p:txBody>
      </p:sp>
      <p:sp>
        <p:nvSpPr>
          <p:cNvPr id="4" name="投影片編號版面配置區 3">
            <a:extLst>
              <a:ext uri="{FF2B5EF4-FFF2-40B4-BE49-F238E27FC236}">
                <a16:creationId xmlns:a16="http://schemas.microsoft.com/office/drawing/2014/main" id="{A9E4C229-3DB5-4A77-BEA6-00E5BD5CE9C8}"/>
              </a:ext>
            </a:extLst>
          </p:cNvPr>
          <p:cNvSpPr>
            <a:spLocks noGrp="1"/>
          </p:cNvSpPr>
          <p:nvPr>
            <p:ph type="sldNum" sz="quarter" idx="12"/>
          </p:nvPr>
        </p:nvSpPr>
        <p:spPr/>
        <p:txBody>
          <a:bodyPr/>
          <a:lstStyle/>
          <a:p>
            <a:fld id="{6D22F896-40B5-4ADD-8801-0D06FADFA095}" type="slidenum">
              <a:rPr lang="en-US" smtClean="0"/>
              <a:t>11</a:t>
            </a:fld>
            <a:endParaRPr lang="en-US" dirty="0"/>
          </a:p>
        </p:txBody>
      </p:sp>
      <p:sp>
        <p:nvSpPr>
          <p:cNvPr id="5" name="矩形 4">
            <a:extLst>
              <a:ext uri="{FF2B5EF4-FFF2-40B4-BE49-F238E27FC236}">
                <a16:creationId xmlns:a16="http://schemas.microsoft.com/office/drawing/2014/main" id="{28368249-0780-4D2D-93D0-9E58489B96C9}"/>
              </a:ext>
            </a:extLst>
          </p:cNvPr>
          <p:cNvSpPr/>
          <p:nvPr/>
        </p:nvSpPr>
        <p:spPr>
          <a:xfrm>
            <a:off x="1716313" y="6319829"/>
            <a:ext cx="10149526" cy="369332"/>
          </a:xfrm>
          <a:prstGeom prst="rect">
            <a:avLst/>
          </a:prstGeom>
        </p:spPr>
        <p:txBody>
          <a:bodyPr wrap="square">
            <a:spAutoFit/>
          </a:bodyPr>
          <a:lstStyle/>
          <a:p>
            <a:r>
              <a:rPr lang="en-US" altLang="zh-HK" dirty="0">
                <a:hlinkClick r:id="rId2"/>
              </a:rPr>
              <a:t>https://repository.upenn.edu/cgi/viewcontent.cgi?article=1172&amp;context=anthro_papers</a:t>
            </a:r>
            <a:r>
              <a:rPr lang="en-US" altLang="zh-HK" dirty="0"/>
              <a:t> </a:t>
            </a:r>
            <a:endParaRPr lang="zh-HK" altLang="en-US" dirty="0"/>
          </a:p>
        </p:txBody>
      </p:sp>
    </p:spTree>
    <p:extLst>
      <p:ext uri="{BB962C8B-B14F-4D97-AF65-F5344CB8AC3E}">
        <p14:creationId xmlns:p14="http://schemas.microsoft.com/office/powerpoint/2010/main" val="1900786099"/>
      </p:ext>
    </p:extLst>
  </p:cSld>
  <p:clrMapOvr>
    <a:masterClrMapping/>
  </p:clrMapOvr>
  <p:transition spd="slow">
    <p:randomBar dir="vert"/>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76C57E83-5BE3-4AEF-A643-6D8297DD3F98}"/>
              </a:ext>
            </a:extLst>
          </p:cNvPr>
          <p:cNvSpPr>
            <a:spLocks noGrp="1"/>
          </p:cNvSpPr>
          <p:nvPr>
            <p:ph type="title"/>
          </p:nvPr>
        </p:nvSpPr>
        <p:spPr/>
        <p:txBody>
          <a:bodyPr/>
          <a:lstStyle/>
          <a:p>
            <a:r>
              <a:rPr lang="en-US" altLang="zh-HK" sz="3600" b="1" dirty="0"/>
              <a:t>What can you learn from these two pictures?</a:t>
            </a:r>
            <a:endParaRPr lang="zh-HK" altLang="en-US" b="1" dirty="0"/>
          </a:p>
        </p:txBody>
      </p:sp>
      <p:sp>
        <p:nvSpPr>
          <p:cNvPr id="4" name="投影片編號版面配置區 3">
            <a:extLst>
              <a:ext uri="{FF2B5EF4-FFF2-40B4-BE49-F238E27FC236}">
                <a16:creationId xmlns:a16="http://schemas.microsoft.com/office/drawing/2014/main" id="{C12FECA7-0B6A-491F-8870-D0D0644A674B}"/>
              </a:ext>
            </a:extLst>
          </p:cNvPr>
          <p:cNvSpPr>
            <a:spLocks noGrp="1"/>
          </p:cNvSpPr>
          <p:nvPr>
            <p:ph type="sldNum" sz="quarter" idx="12"/>
          </p:nvPr>
        </p:nvSpPr>
        <p:spPr/>
        <p:txBody>
          <a:bodyPr/>
          <a:lstStyle/>
          <a:p>
            <a:fld id="{6D22F896-40B5-4ADD-8801-0D06FADFA095}" type="slidenum">
              <a:rPr lang="en-US" smtClean="0"/>
              <a:t>12</a:t>
            </a:fld>
            <a:endParaRPr lang="en-US" dirty="0"/>
          </a:p>
        </p:txBody>
      </p:sp>
      <p:pic>
        <p:nvPicPr>
          <p:cNvPr id="2050" name="Picture 2" descr="Indigenous Knowledge and Peoples of Asia-IKPA">
            <a:extLst>
              <a:ext uri="{FF2B5EF4-FFF2-40B4-BE49-F238E27FC236}">
                <a16:creationId xmlns:a16="http://schemas.microsoft.com/office/drawing/2014/main" id="{EF3C3482-A473-42E1-8504-CEA8A7311BB3}"/>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28066" y="2097587"/>
            <a:ext cx="5919099" cy="36286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 name="圖片 4">
            <a:extLst>
              <a:ext uri="{FF2B5EF4-FFF2-40B4-BE49-F238E27FC236}">
                <a16:creationId xmlns:a16="http://schemas.microsoft.com/office/drawing/2014/main" id="{0BB4F9C4-B98C-4674-AC1D-71E0CE5273C6}"/>
              </a:ext>
            </a:extLst>
          </p:cNvPr>
          <p:cNvPicPr>
            <a:picLocks noChangeAspect="1"/>
          </p:cNvPicPr>
          <p:nvPr/>
        </p:nvPicPr>
        <p:blipFill>
          <a:blip r:embed="rId3"/>
          <a:stretch>
            <a:fillRect/>
          </a:stretch>
        </p:blipFill>
        <p:spPr>
          <a:xfrm>
            <a:off x="6586528" y="2097587"/>
            <a:ext cx="5183136" cy="363629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41135635"/>
      </p:ext>
    </p:extLst>
  </p:cSld>
  <p:clrMapOvr>
    <a:masterClrMapping/>
  </p:clrMapOvr>
  <p:transition spd="slow">
    <p:randomBar dir="vert"/>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E146E29F-BB88-4939-B426-44096D33C581}"/>
              </a:ext>
            </a:extLst>
          </p:cNvPr>
          <p:cNvSpPr>
            <a:spLocks noGrp="1"/>
          </p:cNvSpPr>
          <p:nvPr>
            <p:ph type="title"/>
          </p:nvPr>
        </p:nvSpPr>
        <p:spPr/>
        <p:txBody>
          <a:bodyPr/>
          <a:lstStyle/>
          <a:p>
            <a:r>
              <a:rPr lang="en-US" altLang="zh-HK" sz="5400" b="1" dirty="0"/>
              <a:t>Videos on IK and TK</a:t>
            </a:r>
            <a:endParaRPr lang="zh-HK" altLang="en-US" b="1" dirty="0"/>
          </a:p>
        </p:txBody>
      </p:sp>
      <p:sp>
        <p:nvSpPr>
          <p:cNvPr id="3" name="內容版面配置區 2">
            <a:extLst>
              <a:ext uri="{FF2B5EF4-FFF2-40B4-BE49-F238E27FC236}">
                <a16:creationId xmlns:a16="http://schemas.microsoft.com/office/drawing/2014/main" id="{8517E84E-9ACC-4959-A3A2-EEF902F31615}"/>
              </a:ext>
            </a:extLst>
          </p:cNvPr>
          <p:cNvSpPr>
            <a:spLocks noGrp="1"/>
          </p:cNvSpPr>
          <p:nvPr>
            <p:ph idx="1"/>
          </p:nvPr>
        </p:nvSpPr>
        <p:spPr>
          <a:xfrm>
            <a:off x="1714971" y="2062866"/>
            <a:ext cx="6571189" cy="3450613"/>
          </a:xfrm>
        </p:spPr>
        <p:txBody>
          <a:bodyPr/>
          <a:lstStyle/>
          <a:p>
            <a:r>
              <a:rPr lang="en-US" altLang="zh-HK" dirty="0">
                <a:hlinkClick r:id="rId2"/>
              </a:rPr>
              <a:t>https://www.youtube.com/watch?v=kRac1qVrD8k</a:t>
            </a:r>
            <a:endParaRPr lang="en-US" altLang="zh-HK" dirty="0"/>
          </a:p>
          <a:p>
            <a:r>
              <a:rPr lang="en-US" altLang="zh-HK" dirty="0">
                <a:hlinkClick r:id="rId3"/>
              </a:rPr>
              <a:t>https://www.youtube.com/watch?v=2mCtpebc_Pg</a:t>
            </a:r>
            <a:endParaRPr lang="en-US" altLang="zh-HK" dirty="0"/>
          </a:p>
          <a:p>
            <a:r>
              <a:rPr lang="en-US" altLang="zh-HK" dirty="0">
                <a:hlinkClick r:id="rId4"/>
              </a:rPr>
              <a:t>https://www.youtube.com/watch?v=c-PwEnC-Rj8</a:t>
            </a:r>
            <a:endParaRPr lang="en-US" altLang="zh-HK" dirty="0"/>
          </a:p>
          <a:p>
            <a:r>
              <a:rPr lang="en-US" altLang="zh-HK" dirty="0">
                <a:hlinkClick r:id="rId5"/>
              </a:rPr>
              <a:t>https://www.youtube.com/watch?v=WBze1WHZtSM</a:t>
            </a:r>
            <a:endParaRPr lang="en-US" altLang="zh-HK" dirty="0"/>
          </a:p>
          <a:p>
            <a:r>
              <a:rPr lang="en-US" altLang="zh-HK" dirty="0">
                <a:hlinkClick r:id="rId6"/>
              </a:rPr>
              <a:t>https://www.youtube.com/watch?v=xlGnve1cjOY</a:t>
            </a:r>
            <a:r>
              <a:rPr lang="en-US" altLang="zh-HK" dirty="0"/>
              <a:t> </a:t>
            </a:r>
            <a:endParaRPr lang="zh-HK" altLang="en-US" dirty="0"/>
          </a:p>
        </p:txBody>
      </p:sp>
      <p:sp>
        <p:nvSpPr>
          <p:cNvPr id="4" name="投影片編號版面配置區 3">
            <a:extLst>
              <a:ext uri="{FF2B5EF4-FFF2-40B4-BE49-F238E27FC236}">
                <a16:creationId xmlns:a16="http://schemas.microsoft.com/office/drawing/2014/main" id="{C2E9039E-AB53-4986-990A-C70633267276}"/>
              </a:ext>
            </a:extLst>
          </p:cNvPr>
          <p:cNvSpPr>
            <a:spLocks noGrp="1"/>
          </p:cNvSpPr>
          <p:nvPr>
            <p:ph type="sldNum" sz="quarter" idx="12"/>
          </p:nvPr>
        </p:nvSpPr>
        <p:spPr/>
        <p:txBody>
          <a:bodyPr/>
          <a:lstStyle/>
          <a:p>
            <a:fld id="{6D22F896-40B5-4ADD-8801-0D06FADFA095}" type="slidenum">
              <a:rPr lang="en-US" smtClean="0"/>
              <a:t>13</a:t>
            </a:fld>
            <a:endParaRPr lang="en-US" dirty="0"/>
          </a:p>
        </p:txBody>
      </p:sp>
      <p:pic>
        <p:nvPicPr>
          <p:cNvPr id="5" name="圖片 4">
            <a:extLst>
              <a:ext uri="{FF2B5EF4-FFF2-40B4-BE49-F238E27FC236}">
                <a16:creationId xmlns:a16="http://schemas.microsoft.com/office/drawing/2014/main" id="{E58A6041-9EE0-449C-8404-076C22D087C6}"/>
              </a:ext>
            </a:extLst>
          </p:cNvPr>
          <p:cNvPicPr>
            <a:picLocks noChangeAspect="1"/>
          </p:cNvPicPr>
          <p:nvPr/>
        </p:nvPicPr>
        <p:blipFill>
          <a:blip r:embed="rId7"/>
          <a:stretch>
            <a:fillRect/>
          </a:stretch>
        </p:blipFill>
        <p:spPr>
          <a:xfrm>
            <a:off x="8191892" y="2062866"/>
            <a:ext cx="3663247" cy="24377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300605520"/>
      </p:ext>
    </p:extLst>
  </p:cSld>
  <p:clrMapOvr>
    <a:masterClrMapping/>
  </p:clrMapOvr>
  <p:transition spd="slow">
    <p:randomBar dir="vert"/>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927E674-9D0E-416F-A8AC-D8DB0784616C}"/>
              </a:ext>
            </a:extLst>
          </p:cNvPr>
          <p:cNvSpPr>
            <a:spLocks noGrp="1"/>
          </p:cNvSpPr>
          <p:nvPr>
            <p:ph type="title"/>
          </p:nvPr>
        </p:nvSpPr>
        <p:spPr/>
        <p:txBody>
          <a:bodyPr/>
          <a:lstStyle/>
          <a:p>
            <a:r>
              <a:rPr lang="en-US" altLang="zh-HK" dirty="0"/>
              <a:t>How can we apply </a:t>
            </a:r>
            <a:r>
              <a:rPr lang="en-US" altLang="zh-HK" dirty="0">
                <a:hlinkClick r:id="rId2"/>
              </a:rPr>
              <a:t>IK/TK</a:t>
            </a:r>
            <a:r>
              <a:rPr lang="en-US" altLang="zh-HK" dirty="0"/>
              <a:t> into the study of the cultural studies?</a:t>
            </a:r>
            <a:endParaRPr lang="zh-HK" altLang="en-US" dirty="0"/>
          </a:p>
        </p:txBody>
      </p:sp>
      <p:sp>
        <p:nvSpPr>
          <p:cNvPr id="3" name="內容版面配置區 2">
            <a:extLst>
              <a:ext uri="{FF2B5EF4-FFF2-40B4-BE49-F238E27FC236}">
                <a16:creationId xmlns:a16="http://schemas.microsoft.com/office/drawing/2014/main" id="{29387613-A4C3-4655-8F84-C5A096553199}"/>
              </a:ext>
            </a:extLst>
          </p:cNvPr>
          <p:cNvSpPr>
            <a:spLocks noGrp="1"/>
          </p:cNvSpPr>
          <p:nvPr>
            <p:ph idx="1"/>
          </p:nvPr>
        </p:nvSpPr>
        <p:spPr/>
        <p:txBody>
          <a:bodyPr>
            <a:normAutofit fontScale="85000" lnSpcReduction="20000"/>
          </a:bodyPr>
          <a:lstStyle/>
          <a:p>
            <a:r>
              <a:rPr lang="en-US" altLang="zh-HK" dirty="0"/>
              <a:t>As the Guidance details, Indigenous Knowledge – also referred to as Traditional Knowledge or Traditional Ecological Knowledge  –  is a body of observations, oral and written knowledge, innovations, practices, and beliefs that promote sustainability and the responsible stewardship of cultural and natural resources through relationships between humans and their landscapes. </a:t>
            </a:r>
          </a:p>
          <a:p>
            <a:r>
              <a:rPr lang="en-US" altLang="zh-HK" dirty="0"/>
              <a:t>Observations</a:t>
            </a:r>
          </a:p>
          <a:p>
            <a:r>
              <a:rPr lang="en-US" altLang="zh-HK" dirty="0"/>
              <a:t>Oral and written knowledge</a:t>
            </a:r>
          </a:p>
          <a:p>
            <a:r>
              <a:rPr lang="en-US" altLang="zh-HK" dirty="0"/>
              <a:t>Innovations</a:t>
            </a:r>
          </a:p>
          <a:p>
            <a:r>
              <a:rPr lang="en-US" altLang="zh-HK" dirty="0"/>
              <a:t>Practices</a:t>
            </a:r>
          </a:p>
          <a:p>
            <a:r>
              <a:rPr lang="en-US" altLang="zh-HK" dirty="0"/>
              <a:t>Beliefs of Promotion of Sustainability and Responsible Stewardship</a:t>
            </a:r>
            <a:r>
              <a:rPr lang="zh-TW" altLang="en-US" dirty="0"/>
              <a:t> </a:t>
            </a:r>
            <a:r>
              <a:rPr lang="en-US" altLang="zh-TW" dirty="0"/>
              <a:t>of</a:t>
            </a:r>
            <a:r>
              <a:rPr lang="zh-TW" altLang="en-US" dirty="0"/>
              <a:t> </a:t>
            </a:r>
            <a:r>
              <a:rPr lang="en-US" altLang="zh-TW" dirty="0"/>
              <a:t>Cultural and Natural Resources</a:t>
            </a:r>
            <a:endParaRPr lang="en-US" altLang="zh-HK" dirty="0"/>
          </a:p>
          <a:p>
            <a:endParaRPr lang="zh-HK" altLang="en-US" dirty="0"/>
          </a:p>
        </p:txBody>
      </p:sp>
      <p:sp>
        <p:nvSpPr>
          <p:cNvPr id="4" name="投影片編號版面配置區 3">
            <a:extLst>
              <a:ext uri="{FF2B5EF4-FFF2-40B4-BE49-F238E27FC236}">
                <a16:creationId xmlns:a16="http://schemas.microsoft.com/office/drawing/2014/main" id="{8AD63587-C392-4A11-BC29-3CDA1F143A61}"/>
              </a:ext>
            </a:extLst>
          </p:cNvPr>
          <p:cNvSpPr>
            <a:spLocks noGrp="1"/>
          </p:cNvSpPr>
          <p:nvPr>
            <p:ph type="sldNum" sz="quarter" idx="12"/>
          </p:nvPr>
        </p:nvSpPr>
        <p:spPr/>
        <p:txBody>
          <a:bodyPr/>
          <a:lstStyle/>
          <a:p>
            <a:fld id="{6D22F896-40B5-4ADD-8801-0D06FADFA095}" type="slidenum">
              <a:rPr lang="en-US" smtClean="0"/>
              <a:t>14</a:t>
            </a:fld>
            <a:endParaRPr lang="en-US" dirty="0"/>
          </a:p>
        </p:txBody>
      </p:sp>
    </p:spTree>
    <p:extLst>
      <p:ext uri="{BB962C8B-B14F-4D97-AF65-F5344CB8AC3E}">
        <p14:creationId xmlns:p14="http://schemas.microsoft.com/office/powerpoint/2010/main" val="107476476"/>
      </p:ext>
    </p:extLst>
  </p:cSld>
  <p:clrMapOvr>
    <a:masterClrMapping/>
  </p:clrMapOvr>
  <p:transition spd="slow">
    <p:randomBar dir="vert"/>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0F67E959-0273-4696-A784-2FC271318DE9}"/>
              </a:ext>
            </a:extLst>
          </p:cNvPr>
          <p:cNvSpPr>
            <a:spLocks noGrp="1"/>
          </p:cNvSpPr>
          <p:nvPr>
            <p:ph type="title"/>
          </p:nvPr>
        </p:nvSpPr>
        <p:spPr/>
        <p:txBody>
          <a:bodyPr/>
          <a:lstStyle/>
          <a:p>
            <a:pPr algn="ctr"/>
            <a:r>
              <a:rPr lang="en-US" altLang="zh-HK" sz="6600" b="1" dirty="0"/>
              <a:t>Thank you!</a:t>
            </a:r>
            <a:endParaRPr lang="zh-HK" altLang="en-US" b="1" dirty="0"/>
          </a:p>
        </p:txBody>
      </p:sp>
      <p:sp>
        <p:nvSpPr>
          <p:cNvPr id="4" name="投影片編號版面配置區 3">
            <a:extLst>
              <a:ext uri="{FF2B5EF4-FFF2-40B4-BE49-F238E27FC236}">
                <a16:creationId xmlns:a16="http://schemas.microsoft.com/office/drawing/2014/main" id="{4EF6F87F-4200-4FC5-B2F2-48EBABC4F4D0}"/>
              </a:ext>
            </a:extLst>
          </p:cNvPr>
          <p:cNvSpPr>
            <a:spLocks noGrp="1"/>
          </p:cNvSpPr>
          <p:nvPr>
            <p:ph type="sldNum" sz="quarter" idx="12"/>
          </p:nvPr>
        </p:nvSpPr>
        <p:spPr/>
        <p:txBody>
          <a:bodyPr/>
          <a:lstStyle/>
          <a:p>
            <a:fld id="{6D22F896-40B5-4ADD-8801-0D06FADFA095}" type="slidenum">
              <a:rPr lang="en-US" smtClean="0"/>
              <a:t>15</a:t>
            </a:fld>
            <a:endParaRPr lang="en-US" dirty="0"/>
          </a:p>
        </p:txBody>
      </p:sp>
      <p:pic>
        <p:nvPicPr>
          <p:cNvPr id="3074" name="Picture 2" descr="https://www.unb.ca/fredericton/arts/_assets/images/inline-cams-ccs.jpg">
            <a:hlinkClick r:id="rId2"/>
            <a:extLst>
              <a:ext uri="{FF2B5EF4-FFF2-40B4-BE49-F238E27FC236}">
                <a16:creationId xmlns:a16="http://schemas.microsoft.com/office/drawing/2014/main" id="{DE89721E-99FB-4F64-90B8-D32561528C0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883486" y="2072685"/>
            <a:ext cx="7391729" cy="36467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54293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3250">
        <p15:prstTrans prst="origami"/>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3291030-C499-4CC5-99DA-6D1BE387E9E1}"/>
              </a:ext>
            </a:extLst>
          </p:cNvPr>
          <p:cNvSpPr>
            <a:spLocks noGrp="1"/>
          </p:cNvSpPr>
          <p:nvPr>
            <p:ph type="title"/>
          </p:nvPr>
        </p:nvSpPr>
        <p:spPr/>
        <p:txBody>
          <a:bodyPr>
            <a:normAutofit/>
          </a:bodyPr>
          <a:lstStyle/>
          <a:p>
            <a:r>
              <a:rPr lang="en-US" altLang="zh-HK" sz="4800" b="1" dirty="0"/>
              <a:t>Comparative Cultural Analysis</a:t>
            </a:r>
            <a:endParaRPr lang="zh-HK" altLang="en-US" b="1" dirty="0"/>
          </a:p>
        </p:txBody>
      </p:sp>
      <p:sp>
        <p:nvSpPr>
          <p:cNvPr id="3" name="內容版面配置區 2">
            <a:extLst>
              <a:ext uri="{FF2B5EF4-FFF2-40B4-BE49-F238E27FC236}">
                <a16:creationId xmlns:a16="http://schemas.microsoft.com/office/drawing/2014/main" id="{DAFAB13A-76A8-4D21-B16E-B684E474D30B}"/>
              </a:ext>
            </a:extLst>
          </p:cNvPr>
          <p:cNvSpPr>
            <a:spLocks noGrp="1"/>
          </p:cNvSpPr>
          <p:nvPr>
            <p:ph idx="1"/>
          </p:nvPr>
        </p:nvSpPr>
        <p:spPr>
          <a:xfrm>
            <a:off x="1534696" y="2015732"/>
            <a:ext cx="9520158" cy="3866594"/>
          </a:xfrm>
        </p:spPr>
        <p:txBody>
          <a:bodyPr>
            <a:normAutofit/>
          </a:bodyPr>
          <a:lstStyle/>
          <a:p>
            <a:r>
              <a:rPr lang="en-US" altLang="zh-HK" dirty="0"/>
              <a:t>Comparative Cultural Analysis is a core methodological study that provides students with the knowledge and tools necessary for conducting cultural analysis, understood as the critical study of cultural objects while relating these objects to the present.</a:t>
            </a:r>
          </a:p>
          <a:p>
            <a:r>
              <a:rPr lang="en-US" altLang="zh-HK" dirty="0"/>
              <a:t>Major elements include “The Decolonization of the Study of the Culture”, “The Colonial Attitude”, “The Indigenous Knowledge” </a:t>
            </a:r>
          </a:p>
          <a:p>
            <a:r>
              <a:rPr lang="en-US" altLang="zh-HK" dirty="0"/>
              <a:t>Source: </a:t>
            </a:r>
            <a:r>
              <a:rPr lang="en-US" altLang="zh-HK" dirty="0">
                <a:hlinkClick r:id="rId2"/>
              </a:rPr>
              <a:t>https://www.academia.edu/28690359/Contemporary_Comparative_Cultural_Studies_Theory_Contexts_and_Trends</a:t>
            </a:r>
            <a:r>
              <a:rPr lang="en-US" altLang="zh-HK" dirty="0"/>
              <a:t> </a:t>
            </a:r>
            <a:endParaRPr lang="zh-HK" altLang="en-US" dirty="0"/>
          </a:p>
        </p:txBody>
      </p:sp>
      <p:sp>
        <p:nvSpPr>
          <p:cNvPr id="4" name="投影片編號版面配置區 3">
            <a:extLst>
              <a:ext uri="{FF2B5EF4-FFF2-40B4-BE49-F238E27FC236}">
                <a16:creationId xmlns:a16="http://schemas.microsoft.com/office/drawing/2014/main" id="{F74E1F5E-A15D-4EA7-A9CA-82BFA72A279D}"/>
              </a:ext>
            </a:extLst>
          </p:cNvPr>
          <p:cNvSpPr>
            <a:spLocks noGrp="1"/>
          </p:cNvSpPr>
          <p:nvPr>
            <p:ph type="sldNum" sz="quarter" idx="12"/>
          </p:nvPr>
        </p:nvSpPr>
        <p:spPr/>
        <p:txBody>
          <a:bodyPr/>
          <a:lstStyle/>
          <a:p>
            <a:fld id="{6D22F896-40B5-4ADD-8801-0D06FADFA095}" type="slidenum">
              <a:rPr lang="en-US" smtClean="0"/>
              <a:t>2</a:t>
            </a:fld>
            <a:endParaRPr lang="en-US" dirty="0"/>
          </a:p>
        </p:txBody>
      </p:sp>
    </p:spTree>
    <p:extLst>
      <p:ext uri="{BB962C8B-B14F-4D97-AF65-F5344CB8AC3E}">
        <p14:creationId xmlns:p14="http://schemas.microsoft.com/office/powerpoint/2010/main" val="3613528435"/>
      </p:ext>
    </p:extLst>
  </p:cSld>
  <p:clrMapOvr>
    <a:masterClrMapping/>
  </p:clrMapOvr>
  <p:transition spd="slow">
    <p:randomBar dir="vert"/>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8C9D1D44-4BAF-44C4-98FA-3816DC17A808}"/>
              </a:ext>
            </a:extLst>
          </p:cNvPr>
          <p:cNvSpPr>
            <a:spLocks noGrp="1"/>
          </p:cNvSpPr>
          <p:nvPr>
            <p:ph type="title"/>
          </p:nvPr>
        </p:nvSpPr>
        <p:spPr>
          <a:xfrm>
            <a:off x="1534696" y="804519"/>
            <a:ext cx="10177244" cy="1049235"/>
          </a:xfrm>
        </p:spPr>
        <p:txBody>
          <a:bodyPr>
            <a:normAutofit fontScale="90000"/>
          </a:bodyPr>
          <a:lstStyle/>
          <a:p>
            <a:r>
              <a:rPr lang="en-US" altLang="zh-HK" sz="4000" b="1" dirty="0"/>
              <a:t>The Decolonization of the Study of the Culture</a:t>
            </a:r>
            <a:endParaRPr lang="zh-HK" altLang="en-US" b="1" dirty="0"/>
          </a:p>
        </p:txBody>
      </p:sp>
      <p:sp>
        <p:nvSpPr>
          <p:cNvPr id="3" name="內容版面配置區 2">
            <a:extLst>
              <a:ext uri="{FF2B5EF4-FFF2-40B4-BE49-F238E27FC236}">
                <a16:creationId xmlns:a16="http://schemas.microsoft.com/office/drawing/2014/main" id="{88C13085-1679-452F-B1FC-E86B090D5DB7}"/>
              </a:ext>
            </a:extLst>
          </p:cNvPr>
          <p:cNvSpPr>
            <a:spLocks noGrp="1"/>
          </p:cNvSpPr>
          <p:nvPr>
            <p:ph idx="1"/>
          </p:nvPr>
        </p:nvSpPr>
        <p:spPr>
          <a:xfrm>
            <a:off x="1534696" y="2015732"/>
            <a:ext cx="10050846" cy="3450613"/>
          </a:xfrm>
        </p:spPr>
        <p:txBody>
          <a:bodyPr>
            <a:normAutofit fontScale="92500"/>
          </a:bodyPr>
          <a:lstStyle/>
          <a:p>
            <a:r>
              <a:rPr lang="en-US" altLang="zh-HK" dirty="0"/>
              <a:t>Colonialism: “Colonial Habits and Attitudes” are rampant in one’s culture when a country or city has been conquered by another country which brings its own culture to the colonial place that lasts for a long period of time. Such habits and attitudes will linger and erodes the traditional / indigenous culture. Take Hong Kong as an example.</a:t>
            </a:r>
          </a:p>
          <a:p>
            <a:r>
              <a:rPr lang="en-US" altLang="zh-HK" dirty="0"/>
              <a:t>Decolonization: Removal of such “Colonial Habits and Attitudes” out of political, practical and/or other concerns in order to retain or restore the indigenous culture. Take Macau as an example.</a:t>
            </a:r>
          </a:p>
          <a:p>
            <a:r>
              <a:rPr lang="en-US" altLang="zh-HK" dirty="0"/>
              <a:t>Can we suggest how we can apply the concept of “Colonization” and “Decolonization” to under the popular culture of China and Britain? </a:t>
            </a:r>
            <a:endParaRPr lang="zh-HK" altLang="en-US" dirty="0"/>
          </a:p>
        </p:txBody>
      </p:sp>
      <p:sp>
        <p:nvSpPr>
          <p:cNvPr id="4" name="投影片編號版面配置區 3">
            <a:extLst>
              <a:ext uri="{FF2B5EF4-FFF2-40B4-BE49-F238E27FC236}">
                <a16:creationId xmlns:a16="http://schemas.microsoft.com/office/drawing/2014/main" id="{CB43272A-64E5-4A3D-8436-59713B3B669F}"/>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1499897585"/>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167333E9-ED3F-4456-BE73-EEB0488546E6}"/>
              </a:ext>
            </a:extLst>
          </p:cNvPr>
          <p:cNvSpPr>
            <a:spLocks noGrp="1"/>
          </p:cNvSpPr>
          <p:nvPr>
            <p:ph type="title"/>
          </p:nvPr>
        </p:nvSpPr>
        <p:spPr/>
        <p:txBody>
          <a:bodyPr/>
          <a:lstStyle/>
          <a:p>
            <a:r>
              <a:rPr lang="en-US" altLang="zh-HK" sz="6000" b="1" dirty="0"/>
              <a:t>The Colonial Attitude</a:t>
            </a:r>
            <a:endParaRPr lang="zh-HK" altLang="en-US" b="1" dirty="0"/>
          </a:p>
        </p:txBody>
      </p:sp>
      <p:sp>
        <p:nvSpPr>
          <p:cNvPr id="3" name="內容版面配置區 2">
            <a:extLst>
              <a:ext uri="{FF2B5EF4-FFF2-40B4-BE49-F238E27FC236}">
                <a16:creationId xmlns:a16="http://schemas.microsoft.com/office/drawing/2014/main" id="{1A0ED989-59C4-402E-AD16-8EFCEA819E14}"/>
              </a:ext>
            </a:extLst>
          </p:cNvPr>
          <p:cNvSpPr>
            <a:spLocks noGrp="1"/>
          </p:cNvSpPr>
          <p:nvPr>
            <p:ph idx="1"/>
          </p:nvPr>
        </p:nvSpPr>
        <p:spPr/>
        <p:txBody>
          <a:bodyPr>
            <a:normAutofit lnSpcReduction="10000"/>
          </a:bodyPr>
          <a:lstStyle/>
          <a:p>
            <a:r>
              <a:rPr lang="en-US" altLang="zh-HK" dirty="0"/>
              <a:t>For example, The Colonial Attitude is used for the analysis of the popular culture of Hong Kong and Britain.</a:t>
            </a:r>
          </a:p>
          <a:p>
            <a:r>
              <a:rPr lang="en-US" altLang="zh-HK" dirty="0"/>
              <a:t>Locally produced films of Hong Kong in or before 1997 show lots of traces of colonialism in their playwrights such as “</a:t>
            </a:r>
            <a:r>
              <a:rPr lang="zh-TW" altLang="en-US" dirty="0"/>
              <a:t>事頭婆</a:t>
            </a:r>
            <a:r>
              <a:rPr lang="en-US" altLang="zh-TW" dirty="0"/>
              <a:t>” (The Queen Elizabeth of Britain” and other British elements are always mentioned in the film series, Aces go places” (</a:t>
            </a:r>
            <a:r>
              <a:rPr lang="zh-TW" altLang="en-US" dirty="0"/>
              <a:t>最佳柏檔</a:t>
            </a:r>
            <a:r>
              <a:rPr lang="en-US" altLang="zh-TW" dirty="0"/>
              <a:t>). Citizens of Hong Kong at that time showed good respect to the British regime and did not talk too much about the affairs of mainland China. </a:t>
            </a:r>
          </a:p>
          <a:p>
            <a:r>
              <a:rPr lang="en-US" altLang="zh-TW" dirty="0"/>
              <a:t>Can you brainstorm some similar films to show the colonial attitude of a place?  </a:t>
            </a:r>
            <a:endParaRPr lang="zh-HK" altLang="en-US" dirty="0"/>
          </a:p>
        </p:txBody>
      </p:sp>
      <p:sp>
        <p:nvSpPr>
          <p:cNvPr id="4" name="投影片編號版面配置區 3">
            <a:extLst>
              <a:ext uri="{FF2B5EF4-FFF2-40B4-BE49-F238E27FC236}">
                <a16:creationId xmlns:a16="http://schemas.microsoft.com/office/drawing/2014/main" id="{1ED1597C-641B-4F35-AD66-E6F55FE1BFEF}"/>
              </a:ext>
            </a:extLst>
          </p:cNvPr>
          <p:cNvSpPr>
            <a:spLocks noGrp="1"/>
          </p:cNvSpPr>
          <p:nvPr>
            <p:ph type="sldNum" sz="quarter" idx="12"/>
          </p:nvPr>
        </p:nvSpPr>
        <p:spPr/>
        <p:txBody>
          <a:bodyPr/>
          <a:lstStyle/>
          <a:p>
            <a:fld id="{6D22F896-40B5-4ADD-8801-0D06FADFA095}" type="slidenum">
              <a:rPr lang="en-US" smtClean="0"/>
              <a:t>4</a:t>
            </a:fld>
            <a:endParaRPr lang="en-US" dirty="0"/>
          </a:p>
        </p:txBody>
      </p:sp>
    </p:spTree>
    <p:extLst>
      <p:ext uri="{BB962C8B-B14F-4D97-AF65-F5344CB8AC3E}">
        <p14:creationId xmlns:p14="http://schemas.microsoft.com/office/powerpoint/2010/main" val="36356845"/>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DBAF6010-A035-4867-8DF4-793C062EFC14}"/>
              </a:ext>
            </a:extLst>
          </p:cNvPr>
          <p:cNvSpPr>
            <a:spLocks noGrp="1"/>
          </p:cNvSpPr>
          <p:nvPr>
            <p:ph type="title"/>
          </p:nvPr>
        </p:nvSpPr>
        <p:spPr>
          <a:xfrm>
            <a:off x="1534695" y="804519"/>
            <a:ext cx="9984859" cy="1049235"/>
          </a:xfrm>
        </p:spPr>
        <p:txBody>
          <a:bodyPr/>
          <a:lstStyle/>
          <a:p>
            <a:r>
              <a:rPr lang="en-US" altLang="zh-HK" b="1" dirty="0"/>
              <a:t>The Series, “Aces Go Places” by Sam Hui and Others</a:t>
            </a:r>
            <a:endParaRPr lang="zh-HK" altLang="en-US" b="1" dirty="0"/>
          </a:p>
        </p:txBody>
      </p:sp>
      <p:pic>
        <p:nvPicPr>
          <p:cNvPr id="5" name="內容版面配置區 4">
            <a:extLst>
              <a:ext uri="{FF2B5EF4-FFF2-40B4-BE49-F238E27FC236}">
                <a16:creationId xmlns:a16="http://schemas.microsoft.com/office/drawing/2014/main" id="{EADCB4F0-39D6-4FA9-A7CE-C737814B2227}"/>
              </a:ext>
            </a:extLst>
          </p:cNvPr>
          <p:cNvPicPr>
            <a:picLocks noGrp="1" noChangeAspect="1"/>
          </p:cNvPicPr>
          <p:nvPr>
            <p:ph idx="1"/>
          </p:nvPr>
        </p:nvPicPr>
        <p:blipFill>
          <a:blip r:embed="rId2"/>
          <a:stretch>
            <a:fillRect/>
          </a:stretch>
        </p:blipFill>
        <p:spPr>
          <a:xfrm>
            <a:off x="1534695" y="2016124"/>
            <a:ext cx="9832245" cy="3687092"/>
          </a:xfrm>
          <a:prstGeom prst="rect">
            <a:avLst/>
          </a:prstGeom>
          <a:ln>
            <a:noFill/>
          </a:ln>
          <a:effectLst>
            <a:outerShdw blurRad="292100" dist="139700" dir="2700000" algn="tl" rotWithShape="0">
              <a:srgbClr val="333333">
                <a:alpha val="65000"/>
              </a:srgbClr>
            </a:outerShdw>
          </a:effectLst>
        </p:spPr>
      </p:pic>
      <p:sp>
        <p:nvSpPr>
          <p:cNvPr id="4" name="投影片編號版面配置區 3">
            <a:extLst>
              <a:ext uri="{FF2B5EF4-FFF2-40B4-BE49-F238E27FC236}">
                <a16:creationId xmlns:a16="http://schemas.microsoft.com/office/drawing/2014/main" id="{73D47C5E-425F-445C-9121-2A6B05EEEE62}"/>
              </a:ext>
            </a:extLst>
          </p:cNvPr>
          <p:cNvSpPr>
            <a:spLocks noGrp="1"/>
          </p:cNvSpPr>
          <p:nvPr>
            <p:ph type="sldNum" sz="quarter" idx="12"/>
          </p:nvPr>
        </p:nvSpPr>
        <p:spPr/>
        <p:txBody>
          <a:bodyPr/>
          <a:lstStyle/>
          <a:p>
            <a:fld id="{6D22F896-40B5-4ADD-8801-0D06FADFA095}" type="slidenum">
              <a:rPr lang="en-US" smtClean="0"/>
              <a:t>5</a:t>
            </a:fld>
            <a:endParaRPr lang="en-US" dirty="0"/>
          </a:p>
        </p:txBody>
      </p:sp>
      <p:sp>
        <p:nvSpPr>
          <p:cNvPr id="6" name="矩形 5">
            <a:extLst>
              <a:ext uri="{FF2B5EF4-FFF2-40B4-BE49-F238E27FC236}">
                <a16:creationId xmlns:a16="http://schemas.microsoft.com/office/drawing/2014/main" id="{B8D6E511-4F55-4666-A6DA-B76D951E69FF}"/>
              </a:ext>
            </a:extLst>
          </p:cNvPr>
          <p:cNvSpPr/>
          <p:nvPr/>
        </p:nvSpPr>
        <p:spPr>
          <a:xfrm>
            <a:off x="612511" y="6326899"/>
            <a:ext cx="5483489" cy="369332"/>
          </a:xfrm>
          <a:prstGeom prst="rect">
            <a:avLst/>
          </a:prstGeom>
        </p:spPr>
        <p:txBody>
          <a:bodyPr wrap="none">
            <a:spAutoFit/>
          </a:bodyPr>
          <a:lstStyle/>
          <a:p>
            <a:r>
              <a:rPr lang="en-US" altLang="zh-HK" dirty="0">
                <a:hlinkClick r:id="rId3"/>
              </a:rPr>
              <a:t>https://www.youtube.com/watch?v=gQEzfkFvTWg</a:t>
            </a:r>
            <a:r>
              <a:rPr lang="en-US" altLang="zh-HK" dirty="0"/>
              <a:t> </a:t>
            </a:r>
            <a:endParaRPr lang="zh-HK" altLang="en-US" dirty="0"/>
          </a:p>
        </p:txBody>
      </p:sp>
      <p:sp>
        <p:nvSpPr>
          <p:cNvPr id="7" name="矩形 6">
            <a:extLst>
              <a:ext uri="{FF2B5EF4-FFF2-40B4-BE49-F238E27FC236}">
                <a16:creationId xmlns:a16="http://schemas.microsoft.com/office/drawing/2014/main" id="{805D225F-5216-4755-AA88-4C0A6121D9B1}"/>
              </a:ext>
            </a:extLst>
          </p:cNvPr>
          <p:cNvSpPr/>
          <p:nvPr/>
        </p:nvSpPr>
        <p:spPr>
          <a:xfrm>
            <a:off x="6527124" y="6326899"/>
            <a:ext cx="5493107" cy="369332"/>
          </a:xfrm>
          <a:prstGeom prst="rect">
            <a:avLst/>
          </a:prstGeom>
        </p:spPr>
        <p:txBody>
          <a:bodyPr wrap="none">
            <a:spAutoFit/>
          </a:bodyPr>
          <a:lstStyle/>
          <a:p>
            <a:r>
              <a:rPr lang="en-US" altLang="zh-HK" dirty="0">
                <a:hlinkClick r:id="rId4"/>
              </a:rPr>
              <a:t>https://www.youtube.com/watch?v=mhxnkehHscQ</a:t>
            </a:r>
            <a:r>
              <a:rPr lang="en-US" altLang="zh-HK" dirty="0"/>
              <a:t> </a:t>
            </a:r>
            <a:endParaRPr lang="zh-HK" altLang="en-US" dirty="0"/>
          </a:p>
        </p:txBody>
      </p:sp>
    </p:spTree>
    <p:extLst>
      <p:ext uri="{BB962C8B-B14F-4D97-AF65-F5344CB8AC3E}">
        <p14:creationId xmlns:p14="http://schemas.microsoft.com/office/powerpoint/2010/main" val="3061884584"/>
      </p:ext>
    </p:extLst>
  </p:cSld>
  <p:clrMapOvr>
    <a:masterClrMapping/>
  </p:clrMapOvr>
  <p:transition spd="slow">
    <p:randomBar dir="vert"/>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246AE411-2CD0-42A4-BD7F-0D2181792364}"/>
              </a:ext>
            </a:extLst>
          </p:cNvPr>
          <p:cNvSpPr>
            <a:spLocks noGrp="1"/>
          </p:cNvSpPr>
          <p:nvPr>
            <p:ph type="title"/>
          </p:nvPr>
        </p:nvSpPr>
        <p:spPr>
          <a:xfrm>
            <a:off x="1534696" y="257863"/>
            <a:ext cx="9520158" cy="647110"/>
          </a:xfrm>
        </p:spPr>
        <p:txBody>
          <a:bodyPr/>
          <a:lstStyle/>
          <a:p>
            <a:r>
              <a:rPr lang="en-US" altLang="zh-HK" b="1" dirty="0"/>
              <a:t>Stephen Chow’s Film Series</a:t>
            </a:r>
            <a:endParaRPr lang="zh-HK" altLang="en-US" b="1" dirty="0"/>
          </a:p>
        </p:txBody>
      </p:sp>
      <p:pic>
        <p:nvPicPr>
          <p:cNvPr id="5" name="內容版面配置區 4">
            <a:hlinkClick r:id="rId2"/>
            <a:extLst>
              <a:ext uri="{FF2B5EF4-FFF2-40B4-BE49-F238E27FC236}">
                <a16:creationId xmlns:a16="http://schemas.microsoft.com/office/drawing/2014/main" id="{94869F8B-16FA-470A-9BF2-556A66A640FF}"/>
              </a:ext>
            </a:extLst>
          </p:cNvPr>
          <p:cNvPicPr>
            <a:picLocks noGrp="1" noChangeAspect="1"/>
          </p:cNvPicPr>
          <p:nvPr>
            <p:ph idx="1"/>
          </p:nvPr>
        </p:nvPicPr>
        <p:blipFill>
          <a:blip r:embed="rId3"/>
          <a:stretch>
            <a:fillRect/>
          </a:stretch>
        </p:blipFill>
        <p:spPr>
          <a:xfrm>
            <a:off x="1692483" y="1155846"/>
            <a:ext cx="7658907" cy="5525673"/>
          </a:xfrm>
          <a:prstGeom prst="rect">
            <a:avLst/>
          </a:prstGeom>
          <a:ln>
            <a:noFill/>
          </a:ln>
          <a:effectLst>
            <a:outerShdw blurRad="292100" dist="139700" dir="2700000" algn="tl" rotWithShape="0">
              <a:srgbClr val="333333">
                <a:alpha val="65000"/>
              </a:srgbClr>
            </a:outerShdw>
          </a:effectLst>
        </p:spPr>
      </p:pic>
      <p:sp>
        <p:nvSpPr>
          <p:cNvPr id="4" name="投影片編號版面配置區 3">
            <a:extLst>
              <a:ext uri="{FF2B5EF4-FFF2-40B4-BE49-F238E27FC236}">
                <a16:creationId xmlns:a16="http://schemas.microsoft.com/office/drawing/2014/main" id="{06A34746-65B4-4D2C-8B8E-91D564266589}"/>
              </a:ext>
            </a:extLst>
          </p:cNvPr>
          <p:cNvSpPr>
            <a:spLocks noGrp="1"/>
          </p:cNvSpPr>
          <p:nvPr>
            <p:ph type="sldNum" sz="quarter" idx="12"/>
          </p:nvPr>
        </p:nvSpPr>
        <p:spPr/>
        <p:txBody>
          <a:bodyPr/>
          <a:lstStyle/>
          <a:p>
            <a:fld id="{6D22F896-40B5-4ADD-8801-0D06FADFA095}" type="slidenum">
              <a:rPr lang="en-US" smtClean="0"/>
              <a:t>6</a:t>
            </a:fld>
            <a:endParaRPr lang="en-US" dirty="0"/>
          </a:p>
        </p:txBody>
      </p:sp>
    </p:spTree>
    <p:extLst>
      <p:ext uri="{BB962C8B-B14F-4D97-AF65-F5344CB8AC3E}">
        <p14:creationId xmlns:p14="http://schemas.microsoft.com/office/powerpoint/2010/main" val="3720277977"/>
      </p:ext>
    </p:extLst>
  </p:cSld>
  <p:clrMapOvr>
    <a:masterClrMapping/>
  </p:clrMapOvr>
  <p:transition spd="slow">
    <p:randomBar dir="vert"/>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BBE53CF-53F5-40BB-8D6F-0828ADB45CC5}"/>
              </a:ext>
            </a:extLst>
          </p:cNvPr>
          <p:cNvSpPr>
            <a:spLocks noGrp="1"/>
          </p:cNvSpPr>
          <p:nvPr>
            <p:ph type="title"/>
          </p:nvPr>
        </p:nvSpPr>
        <p:spPr/>
        <p:txBody>
          <a:bodyPr>
            <a:normAutofit fontScale="90000"/>
          </a:bodyPr>
          <a:lstStyle/>
          <a:p>
            <a:r>
              <a:rPr lang="en-US" altLang="zh-HK" sz="4900" b="1" dirty="0"/>
              <a:t>Donnie Yen’s Film Series: Ip Man</a:t>
            </a:r>
            <a:endParaRPr lang="zh-HK" altLang="en-US" b="1" dirty="0"/>
          </a:p>
        </p:txBody>
      </p:sp>
      <p:pic>
        <p:nvPicPr>
          <p:cNvPr id="5" name="內容版面配置區 4">
            <a:hlinkClick r:id="rId2"/>
            <a:extLst>
              <a:ext uri="{FF2B5EF4-FFF2-40B4-BE49-F238E27FC236}">
                <a16:creationId xmlns:a16="http://schemas.microsoft.com/office/drawing/2014/main" id="{FA1F396A-7ADC-434B-B31B-28D55F18FE5F}"/>
              </a:ext>
            </a:extLst>
          </p:cNvPr>
          <p:cNvPicPr>
            <a:picLocks noGrp="1" noChangeAspect="1"/>
          </p:cNvPicPr>
          <p:nvPr>
            <p:ph idx="1"/>
          </p:nvPr>
        </p:nvPicPr>
        <p:blipFill>
          <a:blip r:embed="rId3"/>
          <a:stretch>
            <a:fillRect/>
          </a:stretch>
        </p:blipFill>
        <p:spPr>
          <a:xfrm>
            <a:off x="1534696" y="2082112"/>
            <a:ext cx="6949428" cy="4623583"/>
          </a:xfrm>
          <a:prstGeom prst="rect">
            <a:avLst/>
          </a:prstGeom>
          <a:ln>
            <a:noFill/>
          </a:ln>
          <a:effectLst>
            <a:outerShdw blurRad="292100" dist="139700" dir="2700000" algn="tl" rotWithShape="0">
              <a:srgbClr val="333333">
                <a:alpha val="65000"/>
              </a:srgbClr>
            </a:outerShdw>
          </a:effectLst>
        </p:spPr>
      </p:pic>
      <p:sp>
        <p:nvSpPr>
          <p:cNvPr id="4" name="投影片編號版面配置區 3">
            <a:extLst>
              <a:ext uri="{FF2B5EF4-FFF2-40B4-BE49-F238E27FC236}">
                <a16:creationId xmlns:a16="http://schemas.microsoft.com/office/drawing/2014/main" id="{F5884139-B439-458F-85F5-92D154B73AC7}"/>
              </a:ext>
            </a:extLst>
          </p:cNvPr>
          <p:cNvSpPr>
            <a:spLocks noGrp="1"/>
          </p:cNvSpPr>
          <p:nvPr>
            <p:ph type="sldNum" sz="quarter" idx="12"/>
          </p:nvPr>
        </p:nvSpPr>
        <p:spPr/>
        <p:txBody>
          <a:bodyPr/>
          <a:lstStyle/>
          <a:p>
            <a:fld id="{6D22F896-40B5-4ADD-8801-0D06FADFA095}" type="slidenum">
              <a:rPr lang="en-US" smtClean="0"/>
              <a:t>7</a:t>
            </a:fld>
            <a:endParaRPr lang="en-US" dirty="0"/>
          </a:p>
        </p:txBody>
      </p:sp>
    </p:spTree>
    <p:extLst>
      <p:ext uri="{BB962C8B-B14F-4D97-AF65-F5344CB8AC3E}">
        <p14:creationId xmlns:p14="http://schemas.microsoft.com/office/powerpoint/2010/main" val="2376461641"/>
      </p:ext>
    </p:extLst>
  </p:cSld>
  <p:clrMapOvr>
    <a:masterClrMapping/>
  </p:clrMapOvr>
  <p:transition spd="slow">
    <p:randomBar dir="vert"/>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B05C7E8E-0433-4B87-A8C9-E4AD00F81FD9}"/>
              </a:ext>
            </a:extLst>
          </p:cNvPr>
          <p:cNvSpPr>
            <a:spLocks noGrp="1"/>
          </p:cNvSpPr>
          <p:nvPr>
            <p:ph type="title"/>
          </p:nvPr>
        </p:nvSpPr>
        <p:spPr/>
        <p:txBody>
          <a:bodyPr/>
          <a:lstStyle/>
          <a:p>
            <a:r>
              <a:rPr lang="en-US" altLang="zh-HK" sz="5400" b="1" dirty="0"/>
              <a:t>Mr. Bean’s</a:t>
            </a:r>
            <a:r>
              <a:rPr lang="zh-TW" altLang="en-US" sz="5400" b="1" dirty="0"/>
              <a:t> </a:t>
            </a:r>
            <a:r>
              <a:rPr lang="en-US" altLang="zh-TW" sz="5400" b="1" dirty="0"/>
              <a:t>Film</a:t>
            </a:r>
            <a:r>
              <a:rPr lang="zh-TW" altLang="en-US" sz="5400" b="1" dirty="0"/>
              <a:t> </a:t>
            </a:r>
            <a:r>
              <a:rPr lang="en-US" altLang="zh-TW" sz="5400" b="1" dirty="0"/>
              <a:t>Series</a:t>
            </a:r>
            <a:endParaRPr lang="zh-HK" altLang="en-US" b="1" dirty="0"/>
          </a:p>
        </p:txBody>
      </p:sp>
      <p:pic>
        <p:nvPicPr>
          <p:cNvPr id="5" name="內容版面配置區 4">
            <a:hlinkClick r:id="rId2"/>
            <a:extLst>
              <a:ext uri="{FF2B5EF4-FFF2-40B4-BE49-F238E27FC236}">
                <a16:creationId xmlns:a16="http://schemas.microsoft.com/office/drawing/2014/main" id="{D9506570-DA46-4FAA-A16B-92A8D8CA72D9}"/>
              </a:ext>
            </a:extLst>
          </p:cNvPr>
          <p:cNvPicPr>
            <a:picLocks noGrp="1" noChangeAspect="1"/>
          </p:cNvPicPr>
          <p:nvPr>
            <p:ph idx="1"/>
          </p:nvPr>
        </p:nvPicPr>
        <p:blipFill>
          <a:blip r:embed="rId3"/>
          <a:stretch>
            <a:fillRect/>
          </a:stretch>
        </p:blipFill>
        <p:spPr>
          <a:xfrm>
            <a:off x="1535113" y="2355186"/>
            <a:ext cx="9520237" cy="2771516"/>
          </a:xfrm>
          <a:prstGeom prst="rect">
            <a:avLst/>
          </a:prstGeom>
          <a:ln>
            <a:noFill/>
          </a:ln>
          <a:effectLst>
            <a:outerShdw blurRad="292100" dist="139700" dir="2700000" algn="tl" rotWithShape="0">
              <a:srgbClr val="333333">
                <a:alpha val="65000"/>
              </a:srgbClr>
            </a:outerShdw>
          </a:effectLst>
        </p:spPr>
      </p:pic>
      <p:sp>
        <p:nvSpPr>
          <p:cNvPr id="4" name="投影片編號版面配置區 3">
            <a:extLst>
              <a:ext uri="{FF2B5EF4-FFF2-40B4-BE49-F238E27FC236}">
                <a16:creationId xmlns:a16="http://schemas.microsoft.com/office/drawing/2014/main" id="{C5D0B40A-B070-4022-A5A4-DA48999C4CAB}"/>
              </a:ext>
            </a:extLst>
          </p:cNvPr>
          <p:cNvSpPr>
            <a:spLocks noGrp="1"/>
          </p:cNvSpPr>
          <p:nvPr>
            <p:ph type="sldNum" sz="quarter" idx="12"/>
          </p:nvPr>
        </p:nvSpPr>
        <p:spPr/>
        <p:txBody>
          <a:bodyPr/>
          <a:lstStyle/>
          <a:p>
            <a:fld id="{6D22F896-40B5-4ADD-8801-0D06FADFA095}" type="slidenum">
              <a:rPr lang="en-US" smtClean="0"/>
              <a:t>8</a:t>
            </a:fld>
            <a:endParaRPr lang="en-US" dirty="0"/>
          </a:p>
        </p:txBody>
      </p:sp>
    </p:spTree>
    <p:extLst>
      <p:ext uri="{BB962C8B-B14F-4D97-AF65-F5344CB8AC3E}">
        <p14:creationId xmlns:p14="http://schemas.microsoft.com/office/powerpoint/2010/main" val="1480557344"/>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id="{5A54F2C5-8205-4837-B22D-0850CE4A0207}"/>
              </a:ext>
            </a:extLst>
          </p:cNvPr>
          <p:cNvSpPr>
            <a:spLocks noGrp="1"/>
          </p:cNvSpPr>
          <p:nvPr>
            <p:ph type="title"/>
          </p:nvPr>
        </p:nvSpPr>
        <p:spPr/>
        <p:txBody>
          <a:bodyPr>
            <a:normAutofit fontScale="90000"/>
          </a:bodyPr>
          <a:lstStyle/>
          <a:p>
            <a:r>
              <a:rPr lang="en-US" altLang="zh-HK" sz="5400" b="1" dirty="0"/>
              <a:t>The Indigenous Knowledge by UNESCO</a:t>
            </a:r>
            <a:endParaRPr lang="zh-HK" altLang="en-US" b="1" dirty="0"/>
          </a:p>
        </p:txBody>
      </p:sp>
      <p:sp>
        <p:nvSpPr>
          <p:cNvPr id="3" name="內容版面配置區 2">
            <a:extLst>
              <a:ext uri="{FF2B5EF4-FFF2-40B4-BE49-F238E27FC236}">
                <a16:creationId xmlns:a16="http://schemas.microsoft.com/office/drawing/2014/main" id="{F57AC6AD-9A2C-411D-86E9-D68942424191}"/>
              </a:ext>
            </a:extLst>
          </p:cNvPr>
          <p:cNvSpPr>
            <a:spLocks noGrp="1"/>
          </p:cNvSpPr>
          <p:nvPr>
            <p:ph idx="1"/>
          </p:nvPr>
        </p:nvSpPr>
        <p:spPr/>
        <p:txBody>
          <a:bodyPr>
            <a:normAutofit fontScale="92500" lnSpcReduction="20000"/>
          </a:bodyPr>
          <a:lstStyle/>
          <a:p>
            <a:r>
              <a:rPr lang="en-US" altLang="zh-HK" dirty="0"/>
              <a:t>Local and indigenous knowledge refers to the understandings, skills and philosophies developed by societies with long histories of interaction with their natural surroundings. For rural and indigenous peoples, local knowledge informs decision-making about fundamental aspects of day-to-day life.</a:t>
            </a:r>
          </a:p>
          <a:p>
            <a:r>
              <a:rPr lang="en-US" altLang="zh-HK" dirty="0"/>
              <a:t>This knowledge is integral to a cultural complex that also encompasses language, systems of classification, resource use practices, social interactions, ritual and spirituality.</a:t>
            </a:r>
          </a:p>
          <a:p>
            <a:r>
              <a:rPr lang="en-US" altLang="zh-HK" dirty="0"/>
              <a:t>These unique ways of knowing are important facets of the world’s cultural diversity, and provide a foundation for locally-appropriate sustainable development.</a:t>
            </a:r>
          </a:p>
          <a:p>
            <a:r>
              <a:rPr lang="en-US" altLang="zh-HK" dirty="0"/>
              <a:t>Source: UNESCO at </a:t>
            </a:r>
            <a:r>
              <a:rPr lang="en-US" altLang="zh-HK" dirty="0">
                <a:hlinkClick r:id="rId2"/>
              </a:rPr>
              <a:t>https://en.unesco.org/links</a:t>
            </a:r>
            <a:r>
              <a:rPr lang="en-US" altLang="zh-HK" dirty="0"/>
              <a:t> </a:t>
            </a:r>
            <a:endParaRPr lang="zh-HK" altLang="en-US" dirty="0"/>
          </a:p>
        </p:txBody>
      </p:sp>
      <p:sp>
        <p:nvSpPr>
          <p:cNvPr id="4" name="投影片編號版面配置區 3">
            <a:extLst>
              <a:ext uri="{FF2B5EF4-FFF2-40B4-BE49-F238E27FC236}">
                <a16:creationId xmlns:a16="http://schemas.microsoft.com/office/drawing/2014/main" id="{748EE755-8C78-4D24-BF0D-FFEAEC589BFA}"/>
              </a:ext>
            </a:extLst>
          </p:cNvPr>
          <p:cNvSpPr>
            <a:spLocks noGrp="1"/>
          </p:cNvSpPr>
          <p:nvPr>
            <p:ph type="sldNum" sz="quarter" idx="12"/>
          </p:nvPr>
        </p:nvSpPr>
        <p:spPr/>
        <p:txBody>
          <a:bodyPr/>
          <a:lstStyle/>
          <a:p>
            <a:fld id="{6D22F896-40B5-4ADD-8801-0D06FADFA095}" type="slidenum">
              <a:rPr lang="en-US" smtClean="0"/>
              <a:t>9</a:t>
            </a:fld>
            <a:endParaRPr lang="en-US" dirty="0"/>
          </a:p>
        </p:txBody>
      </p:sp>
    </p:spTree>
    <p:extLst>
      <p:ext uri="{BB962C8B-B14F-4D97-AF65-F5344CB8AC3E}">
        <p14:creationId xmlns:p14="http://schemas.microsoft.com/office/powerpoint/2010/main" val="3101508610"/>
      </p:ext>
    </p:extLst>
  </p:cSld>
  <p:clrMapOvr>
    <a:masterClrMapping/>
  </p:clrMapOvr>
  <p:transition spd="slow">
    <p:randomBar dir="vert"/>
  </p:transition>
</p:sld>
</file>

<file path=ppt/theme/theme1.xml><?xml version="1.0" encoding="utf-8"?>
<a:theme xmlns:a="http://schemas.openxmlformats.org/drawingml/2006/main" name="圖庫">
  <a:themeElements>
    <a:clrScheme name="Gallery">
      <a:dk1>
        <a:sysClr val="windowText" lastClr="000000"/>
      </a:dk1>
      <a:lt1>
        <a:sysClr val="window" lastClr="FFFFFF"/>
      </a:lt1>
      <a:dk2>
        <a:srgbClr val="454545"/>
      </a:dk2>
      <a:lt2>
        <a:srgbClr val="EDEBE7"/>
      </a:lt2>
      <a:accent1>
        <a:srgbClr val="5FA534"/>
      </a:accent1>
      <a:accent2>
        <a:srgbClr val="DCAB34"/>
      </a:accent2>
      <a:accent3>
        <a:srgbClr val="D26D23"/>
      </a:accent3>
      <a:accent4>
        <a:srgbClr val="972323"/>
      </a:accent4>
      <a:accent5>
        <a:srgbClr val="236797"/>
      </a:accent5>
      <a:accent6>
        <a:srgbClr val="2FB6C6"/>
      </a:accent6>
      <a:hlink>
        <a:srgbClr val="8FC639"/>
      </a:hlink>
      <a:folHlink>
        <a:srgbClr val="E7C272"/>
      </a:folHlink>
    </a:clrScheme>
    <a:fontScheme name="Gallery">
      <a:majorFont>
        <a:latin typeface="Palatino Linotype" panose="020405020505050303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Palatino Linotype" panose="020405020505050303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Gallery" id="{BBFCD31E-59A1-489D-B089-A3EAD7CAE12E}" vid="{AC464412-510E-4F2B-8947-A0DDBD028997}"/>
    </a:ext>
  </a:extLst>
</a:theme>
</file>

<file path=ppt/theme/theme2.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TM10001114[[fn=圖庫]]</Template>
  <TotalTime>90</TotalTime>
  <Words>1123</Words>
  <Application>Microsoft Office PowerPoint</Application>
  <PresentationFormat>寬螢幕</PresentationFormat>
  <Paragraphs>70</Paragraphs>
  <Slides>15</Slides>
  <Notes>0</Notes>
  <HiddenSlides>0</HiddenSlides>
  <MMClips>0</MMClips>
  <ScaleCrop>false</ScaleCrop>
  <HeadingPairs>
    <vt:vector size="6" baseType="variant">
      <vt:variant>
        <vt:lpstr>使用字型</vt:lpstr>
      </vt:variant>
      <vt:variant>
        <vt:i4>4</vt:i4>
      </vt:variant>
      <vt:variant>
        <vt:lpstr>佈景主題</vt:lpstr>
      </vt:variant>
      <vt:variant>
        <vt:i4>1</vt:i4>
      </vt:variant>
      <vt:variant>
        <vt:lpstr>投影片標題</vt:lpstr>
      </vt:variant>
      <vt:variant>
        <vt:i4>15</vt:i4>
      </vt:variant>
    </vt:vector>
  </HeadingPairs>
  <TitlesOfParts>
    <vt:vector size="20" baseType="lpstr">
      <vt:lpstr>新細明體</vt:lpstr>
      <vt:lpstr>Arial</vt:lpstr>
      <vt:lpstr>Calibri</vt:lpstr>
      <vt:lpstr>Palatino Linotype</vt:lpstr>
      <vt:lpstr>圖庫</vt:lpstr>
      <vt:lpstr>Comparative Cultural Analysis of China and Britain – Selected Genres of Popular Music, Film, Television and Print Media Discussion on Globalization and Westernization </vt:lpstr>
      <vt:lpstr>Comparative Cultural Analysis</vt:lpstr>
      <vt:lpstr>The Decolonization of the Study of the Culture</vt:lpstr>
      <vt:lpstr>The Colonial Attitude</vt:lpstr>
      <vt:lpstr>The Series, “Aces Go Places” by Sam Hui and Others</vt:lpstr>
      <vt:lpstr>Stephen Chow’s Film Series</vt:lpstr>
      <vt:lpstr>Donnie Yen’s Film Series: Ip Man</vt:lpstr>
      <vt:lpstr>Mr. Bean’s Film Series</vt:lpstr>
      <vt:lpstr>The Indigenous Knowledge by UNESCO</vt:lpstr>
      <vt:lpstr>The Indigenous Knowledge by J. Mistry (2009)</vt:lpstr>
      <vt:lpstr>Indigenous Knowledge and Traditional Knowledge</vt:lpstr>
      <vt:lpstr>What can you learn from these two pictures?</vt:lpstr>
      <vt:lpstr>Videos on IK and TK</vt:lpstr>
      <vt:lpstr>How can we apply IK/TK into the study of the cultural studies?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Comparative Cultural Analysis of China and Britain – Selected Genres of Popular Music, Film, Television and Print Media Discussion on Globalization and Westernization</dc:title>
  <dc:creator>Teacher</dc:creator>
  <cp:lastModifiedBy>Teacher</cp:lastModifiedBy>
  <cp:revision>20</cp:revision>
  <dcterms:created xsi:type="dcterms:W3CDTF">2023-03-06T13:45:07Z</dcterms:created>
  <dcterms:modified xsi:type="dcterms:W3CDTF">2025-09-19T01:44:51Z</dcterms:modified>
</cp:coreProperties>
</file>